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94" r:id="rId7"/>
    <p:sldId id="262" r:id="rId8"/>
    <p:sldId id="263" r:id="rId9"/>
    <p:sldId id="266" r:id="rId10"/>
    <p:sldId id="308" r:id="rId11"/>
    <p:sldId id="264" r:id="rId12"/>
    <p:sldId id="265" r:id="rId13"/>
    <p:sldId id="298" r:id="rId14"/>
    <p:sldId id="267" r:id="rId15"/>
    <p:sldId id="268" r:id="rId16"/>
    <p:sldId id="269" r:id="rId17"/>
    <p:sldId id="295" r:id="rId18"/>
    <p:sldId id="299" r:id="rId19"/>
    <p:sldId id="276" r:id="rId20"/>
    <p:sldId id="303" r:id="rId21"/>
    <p:sldId id="278" r:id="rId22"/>
    <p:sldId id="304" r:id="rId23"/>
    <p:sldId id="279" r:id="rId24"/>
    <p:sldId id="287" r:id="rId25"/>
    <p:sldId id="271" r:id="rId26"/>
    <p:sldId id="305" r:id="rId27"/>
    <p:sldId id="306" r:id="rId28"/>
    <p:sldId id="300" r:id="rId29"/>
    <p:sldId id="280" r:id="rId30"/>
    <p:sldId id="272" r:id="rId31"/>
    <p:sldId id="273" r:id="rId32"/>
    <p:sldId id="286" r:id="rId33"/>
    <p:sldId id="284" r:id="rId34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  <a:srgbClr val="808080"/>
    <a:srgbClr val="A9D18E"/>
    <a:srgbClr val="3D3D3E"/>
    <a:srgbClr val="BAB8B8"/>
    <a:srgbClr val="FFC000"/>
    <a:srgbClr val="12B36A"/>
    <a:srgbClr val="FFFFFF"/>
    <a:srgbClr val="FAA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ABF7D0-DFBA-4A8D-A881-49C9908BF6BB}" v="41" dt="2023-06-06T20:50:01.7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063" autoAdjust="0"/>
  </p:normalViewPr>
  <p:slideViewPr>
    <p:cSldViewPr snapToGrid="0">
      <p:cViewPr varScale="1">
        <p:scale>
          <a:sx n="107" d="100"/>
          <a:sy n="107" d="100"/>
        </p:scale>
        <p:origin x="76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openxmlformats.org/officeDocument/2006/relationships/slide" Target="slides/slide25.xml" Id="rId26" /><Relationship Type="http://schemas.openxmlformats.org/officeDocument/2006/relationships/slide" Target="slides/slide20.xml" Id="rId21" /><Relationship Type="http://schemas.openxmlformats.org/officeDocument/2006/relationships/slide" Target="slides/slide33.xml" Id="rId34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24.xml" Id="rId25" /><Relationship Type="http://schemas.openxmlformats.org/officeDocument/2006/relationships/slide" Target="slides/slide32.xml" Id="rId33" /><Relationship Type="http://schemas.openxmlformats.org/officeDocument/2006/relationships/tableStyles" Target="tableStyles.xml" Id="rId38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slide" Target="slides/slide19.xml" Id="rId20" /><Relationship Type="http://schemas.openxmlformats.org/officeDocument/2006/relationships/slide" Target="slides/slide28.xml" Id="rId29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23.xml" Id="rId24" /><Relationship Type="http://schemas.openxmlformats.org/officeDocument/2006/relationships/slide" Target="slides/slide31.xml" Id="rId32" /><Relationship Type="http://schemas.openxmlformats.org/officeDocument/2006/relationships/theme" Target="theme/theme1.xml" Id="rId37" /><Relationship Type="http://schemas.microsoft.com/office/2015/10/relationships/revisionInfo" Target="revisionInfo.xml" Id="rId40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openxmlformats.org/officeDocument/2006/relationships/slide" Target="slides/slide22.xml" Id="rId23" /><Relationship Type="http://schemas.openxmlformats.org/officeDocument/2006/relationships/slide" Target="slides/slide27.xml" Id="rId28" /><Relationship Type="http://schemas.openxmlformats.org/officeDocument/2006/relationships/viewProps" Target="viewProps.xml" Id="rId36" /><Relationship Type="http://schemas.openxmlformats.org/officeDocument/2006/relationships/slide" Target="slides/slide9.xml" Id="rId10" /><Relationship Type="http://schemas.openxmlformats.org/officeDocument/2006/relationships/slide" Target="slides/slide18.xml" Id="rId19" /><Relationship Type="http://schemas.openxmlformats.org/officeDocument/2006/relationships/slide" Target="slides/slide30.xml" Id="rId31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Relationship Type="http://schemas.openxmlformats.org/officeDocument/2006/relationships/slide" Target="slides/slide21.xml" Id="rId22" /><Relationship Type="http://schemas.openxmlformats.org/officeDocument/2006/relationships/slide" Target="slides/slide26.xml" Id="rId27" /><Relationship Type="http://schemas.openxmlformats.org/officeDocument/2006/relationships/slide" Target="slides/slide29.xml" Id="rId30" /><Relationship Type="http://schemas.openxmlformats.org/officeDocument/2006/relationships/presProps" Target="presProps.xml" Id="rId35" /><Relationship Type="http://schemas.openxmlformats.org/officeDocument/2006/relationships/slide" Target="slides/slide7.xml" Id="rId8" /><Relationship Type="http://schemas.openxmlformats.org/officeDocument/2006/relationships/slide" Target="slides/slide2.xml" Id="rId3" 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vinicio.zurita\AppData\Local\Microsoft\Windows\INetCache\Content.Outlook\ZGA8KYN6\pib%20nominal%20cr%20por%20gast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vinicio.zurita\AppData\Local\Microsoft\Windows\INetCache\Content.Outlook\ZGA8KYN6\indice%20de%20actovidad%20economica%20c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vinicio.zurita\Downloads\report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ulatinauam-my.sharepoint.com/personal/jose_guzman_ulatina_cr/Documents/Escritorio/Hist&#243;rico%20Javier/2023/2023-2/Postmorten/Cierre+Latina+-+Agendas+Asistidas+-++Total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en-US" b="1"/>
              <a:t>Variación PIB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s-EC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Hoja3!$B$11</c:f>
              <c:strCache>
                <c:ptCount val="1"/>
                <c:pt idx="0">
                  <c:v>Variacion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6.3063264421971965E-2"/>
                  <c:y val="-0.1304178272980501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3A2-4450-A20D-F3D3C6B129D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s-EC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Hoja3!$A$12:$A$15</c:f>
              <c:strCache>
                <c:ptCount val="4"/>
                <c:pt idx="0">
                  <c:v>trimestre 1/2020</c:v>
                </c:pt>
                <c:pt idx="1">
                  <c:v>trimestre 1/2021</c:v>
                </c:pt>
                <c:pt idx="2">
                  <c:v>trimestre 1/2022</c:v>
                </c:pt>
                <c:pt idx="3">
                  <c:v>trimestre 1/2023</c:v>
                </c:pt>
              </c:strCache>
            </c:strRef>
          </c:cat>
          <c:val>
            <c:numRef>
              <c:f>Hoja3!$B$12:$B$15</c:f>
              <c:numCache>
                <c:formatCode>0.00%</c:formatCode>
                <c:ptCount val="4"/>
                <c:pt idx="0">
                  <c:v>3.6275211666097366E-2</c:v>
                </c:pt>
                <c:pt idx="1">
                  <c:v>2.385616023441231E-4</c:v>
                </c:pt>
                <c:pt idx="2">
                  <c:v>0.1037543368495573</c:v>
                </c:pt>
                <c:pt idx="3">
                  <c:v>7.4058535982078705E-2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3A2-4450-A20D-F3D3C6B129D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519027984"/>
        <c:axId val="1519025584"/>
      </c:lineChart>
      <c:catAx>
        <c:axId val="1519027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s-EC"/>
          </a:p>
        </c:txPr>
        <c:crossAx val="1519025584"/>
        <c:crosses val="autoZero"/>
        <c:auto val="1"/>
        <c:lblAlgn val="ctr"/>
        <c:lblOffset val="100"/>
        <c:noMultiLvlLbl val="0"/>
      </c:catAx>
      <c:valAx>
        <c:axId val="1519025584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s-EC"/>
          </a:p>
        </c:txPr>
        <c:crossAx val="1519027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entury Gothic" panose="020B0502020202020204" pitchFamily="34" charset="0"/>
        </a:defRPr>
      </a:pPr>
      <a:endParaRPr lang="es-EC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es-EC" b="1"/>
              <a:t>Índice Mensual de Actividades Económicas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s-EC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Hoja3!$B$9</c:f>
              <c:strCache>
                <c:ptCount val="1"/>
                <c:pt idx="0">
                  <c:v>     IMAE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4.1834955552319829E-2"/>
                  <c:y val="-0.1369239986306060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9BE-46D4-A65F-358644784F6D}"/>
                </c:ext>
              </c:extLst>
            </c:dLbl>
            <c:dLbl>
              <c:idx val="2"/>
              <c:layout>
                <c:manualLayout>
                  <c:x val="-3.7325746799431007E-2"/>
                  <c:y val="-0.1282283464566929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9BE-46D4-A65F-358644784F6D}"/>
                </c:ext>
              </c:extLst>
            </c:dLbl>
            <c:dLbl>
              <c:idx val="3"/>
              <c:layout>
                <c:manualLayout>
                  <c:x val="-2.2152678994784257E-2"/>
                  <c:y val="-0.1195326942827799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9BE-46D4-A65F-358644784F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s-EC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Hoja3!$A$10:$A$13</c:f>
              <c:strCache>
                <c:ptCount val="4"/>
                <c:pt idx="0">
                  <c:v>Marzo/2020</c:v>
                </c:pt>
                <c:pt idx="1">
                  <c:v>Marzo/2021</c:v>
                </c:pt>
                <c:pt idx="2">
                  <c:v>Marzo/2022</c:v>
                </c:pt>
                <c:pt idx="3">
                  <c:v>Marzo/2023</c:v>
                </c:pt>
              </c:strCache>
            </c:strRef>
          </c:cat>
          <c:val>
            <c:numRef>
              <c:f>Hoja3!$B$10:$B$13</c:f>
              <c:numCache>
                <c:formatCode>0.00%</c:formatCode>
                <c:ptCount val="4"/>
                <c:pt idx="0">
                  <c:v>-3.1545871238504955E-2</c:v>
                </c:pt>
                <c:pt idx="1">
                  <c:v>5.362933978440057E-2</c:v>
                </c:pt>
                <c:pt idx="2">
                  <c:v>8.2197653058591086E-2</c:v>
                </c:pt>
                <c:pt idx="3">
                  <c:v>3.5995462757070995E-2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9BE-46D4-A65F-358644784F6D}"/>
            </c:ext>
          </c:extLst>
        </c:ser>
        <c:ser>
          <c:idx val="1"/>
          <c:order val="1"/>
          <c:tx>
            <c:strRef>
              <c:f>Hoja3!$C$9</c:f>
              <c:strCache>
                <c:ptCount val="1"/>
                <c:pt idx="0">
                  <c:v>     Enseñanza y actividades de la salud humana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8.7354158966260087E-2"/>
                  <c:y val="2.2064361520025793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9BE-46D4-A65F-358644784F6D}"/>
                </c:ext>
              </c:extLst>
            </c:dLbl>
            <c:dLbl>
              <c:idx val="2"/>
              <c:layout>
                <c:manualLayout>
                  <c:x val="-3.3532479848269389E-2"/>
                  <c:y val="6.74238274563505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9BE-46D4-A65F-358644784F6D}"/>
                </c:ext>
              </c:extLst>
            </c:dLbl>
            <c:dLbl>
              <c:idx val="3"/>
              <c:layout>
                <c:manualLayout>
                  <c:x val="1.3883357041251779E-2"/>
                  <c:y val="-1.08370421088668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9BE-46D4-A65F-358644784F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s-EC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Hoja3!$A$10:$A$13</c:f>
              <c:strCache>
                <c:ptCount val="4"/>
                <c:pt idx="0">
                  <c:v>Marzo/2020</c:v>
                </c:pt>
                <c:pt idx="1">
                  <c:v>Marzo/2021</c:v>
                </c:pt>
                <c:pt idx="2">
                  <c:v>Marzo/2022</c:v>
                </c:pt>
                <c:pt idx="3">
                  <c:v>Marzo/2023</c:v>
                </c:pt>
              </c:strCache>
            </c:strRef>
          </c:cat>
          <c:val>
            <c:numRef>
              <c:f>Hoja3!$C$10:$C$13</c:f>
              <c:numCache>
                <c:formatCode>0.00%</c:formatCode>
                <c:ptCount val="4"/>
                <c:pt idx="0">
                  <c:v>-7.5815523664693629E-2</c:v>
                </c:pt>
                <c:pt idx="1">
                  <c:v>0.11149371042753178</c:v>
                </c:pt>
                <c:pt idx="2">
                  <c:v>5.5207693357072228E-2</c:v>
                </c:pt>
                <c:pt idx="3">
                  <c:v>1.6309787615213393E-2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A9BE-46D4-A65F-358644784F6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547465056"/>
        <c:axId val="1547466976"/>
      </c:lineChart>
      <c:catAx>
        <c:axId val="1547465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s-EC"/>
          </a:p>
        </c:txPr>
        <c:crossAx val="1547466976"/>
        <c:crosses val="autoZero"/>
        <c:auto val="1"/>
        <c:lblAlgn val="ctr"/>
        <c:lblOffset val="100"/>
        <c:noMultiLvlLbl val="0"/>
      </c:catAx>
      <c:valAx>
        <c:axId val="1547466976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s-EC"/>
          </a:p>
        </c:txPr>
        <c:crossAx val="1547465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s-EC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entury Gothic" panose="020B0502020202020204" pitchFamily="34" charset="0"/>
        </a:defRPr>
      </a:pPr>
      <a:endParaRPr lang="es-EC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es-EC" b="1"/>
              <a:t>Evolución Trimestral Empleo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s-EC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Hoja1!$B$10</c:f>
              <c:strCache>
                <c:ptCount val="1"/>
                <c:pt idx="0">
                  <c:v>1er trimestre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1.9156469638323532E-2"/>
                  <c:y val="0.3509385878569745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562-47A8-BCCB-0EA7E6D41738}"/>
                </c:ext>
              </c:extLst>
            </c:dLbl>
            <c:dLbl>
              <c:idx val="2"/>
              <c:layout>
                <c:manualLayout>
                  <c:x val="4.5969658400303167E-3"/>
                  <c:y val="-8.511807235759517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562-47A8-BCCB-0EA7E6D417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Hoja1!$A$11:$A$14</c:f>
              <c:numCache>
                <c:formatCode>General</c:formatCode>
                <c:ptCount val="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</c:numCache>
            </c:numRef>
          </c:cat>
          <c:val>
            <c:numRef>
              <c:f>Hoja1!$B$11:$B$14</c:f>
              <c:numCache>
                <c:formatCode>0.00%</c:formatCode>
                <c:ptCount val="4"/>
                <c:pt idx="0">
                  <c:v>2.2330613621174583E-2</c:v>
                </c:pt>
                <c:pt idx="1">
                  <c:v>-6.6488885026694408E-2</c:v>
                </c:pt>
                <c:pt idx="2">
                  <c:v>5.3007691986275758E-2</c:v>
                </c:pt>
                <c:pt idx="3">
                  <c:v>-3.5044645884326048E-3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562-47A8-BCCB-0EA7E6D41738}"/>
            </c:ext>
          </c:extLst>
        </c:ser>
        <c:ser>
          <c:idx val="1"/>
          <c:order val="1"/>
          <c:tx>
            <c:strRef>
              <c:f>Hoja1!$C$10</c:f>
              <c:strCache>
                <c:ptCount val="1"/>
                <c:pt idx="0">
                  <c:v>2do trimestre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Hoja1!$A$11:$A$14</c:f>
              <c:numCache>
                <c:formatCode>General</c:formatCode>
                <c:ptCount val="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</c:numCache>
            </c:numRef>
          </c:cat>
          <c:val>
            <c:numRef>
              <c:f>Hoja1!$C$11:$C$14</c:f>
              <c:numCache>
                <c:formatCode>0.00%</c:formatCode>
                <c:ptCount val="4"/>
                <c:pt idx="0">
                  <c:v>-0.23731681600736551</c:v>
                </c:pt>
                <c:pt idx="1">
                  <c:v>0.18857316585041264</c:v>
                </c:pt>
                <c:pt idx="2">
                  <c:v>0.11389952590573134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562-47A8-BCCB-0EA7E6D41738}"/>
            </c:ext>
          </c:extLst>
        </c:ser>
        <c:ser>
          <c:idx val="2"/>
          <c:order val="2"/>
          <c:tx>
            <c:strRef>
              <c:f>Hoja1!$D$10</c:f>
              <c:strCache>
                <c:ptCount val="1"/>
                <c:pt idx="0">
                  <c:v>3er trimestre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Hoja1!$A$11:$A$14</c:f>
              <c:numCache>
                <c:formatCode>General</c:formatCode>
                <c:ptCount val="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</c:numCache>
            </c:numRef>
          </c:cat>
          <c:val>
            <c:numRef>
              <c:f>Hoja1!$D$11:$D$14</c:f>
              <c:numCache>
                <c:formatCode>0.00%</c:formatCode>
                <c:ptCount val="4"/>
                <c:pt idx="0">
                  <c:v>-0.14124958965991993</c:v>
                </c:pt>
                <c:pt idx="1">
                  <c:v>0.14516052652448991</c:v>
                </c:pt>
                <c:pt idx="2">
                  <c:v>5.83969899218982E-2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562-47A8-BCCB-0EA7E6D41738}"/>
            </c:ext>
          </c:extLst>
        </c:ser>
        <c:ser>
          <c:idx val="3"/>
          <c:order val="3"/>
          <c:tx>
            <c:strRef>
              <c:f>Hoja1!$E$10</c:f>
              <c:strCache>
                <c:ptCount val="1"/>
                <c:pt idx="0">
                  <c:v>4to trimestre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Hoja1!$A$11:$A$14</c:f>
              <c:numCache>
                <c:formatCode>General</c:formatCode>
                <c:ptCount val="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</c:numCache>
            </c:numRef>
          </c:cat>
          <c:val>
            <c:numRef>
              <c:f>Hoja1!$E$11:$E$14</c:f>
              <c:numCache>
                <c:formatCode>0.00%</c:formatCode>
                <c:ptCount val="4"/>
                <c:pt idx="0">
                  <c:v>-9.9314267458510894E-2</c:v>
                </c:pt>
                <c:pt idx="1">
                  <c:v>7.2766927310136176E-2</c:v>
                </c:pt>
                <c:pt idx="2">
                  <c:v>4.2732195697504728E-2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562-47A8-BCCB-0EA7E6D417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48931680"/>
        <c:axId val="1548930720"/>
      </c:barChart>
      <c:catAx>
        <c:axId val="1548931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s-EC"/>
          </a:p>
        </c:txPr>
        <c:crossAx val="1548930720"/>
        <c:crosses val="autoZero"/>
        <c:auto val="1"/>
        <c:lblAlgn val="ctr"/>
        <c:lblOffset val="100"/>
        <c:noMultiLvlLbl val="0"/>
      </c:catAx>
      <c:valAx>
        <c:axId val="1548930720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s-EC"/>
          </a:p>
        </c:txPr>
        <c:crossAx val="1548931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s-EC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entury Gothic" panose="020B0502020202020204" pitchFamily="34" charset="0"/>
        </a:defRPr>
      </a:pPr>
      <a:endParaRPr lang="es-EC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es-419" b="1"/>
              <a:t>Principales Razones de No Interesa</a:t>
            </a:r>
          </a:p>
        </c:rich>
      </c:tx>
      <c:layout>
        <c:manualLayout>
          <c:xMode val="edge"/>
          <c:yMode val="edge"/>
          <c:x val="0.10141731473335631"/>
          <c:y val="0.653631526511038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s-EC"/>
        </a:p>
      </c:txPr>
    </c:title>
    <c:autoTitleDeleted val="0"/>
    <c:plotArea>
      <c:layout>
        <c:manualLayout>
          <c:layoutTarget val="inner"/>
          <c:xMode val="edge"/>
          <c:yMode val="edge"/>
          <c:x val="0.12246979706381227"/>
          <c:y val="0.19663820100826615"/>
          <c:w val="0.87753018372703417"/>
          <c:h val="0.4024516739102762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54823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'No Interesa'!$F$5:$F$12</c:f>
              <c:strCache>
                <c:ptCount val="8"/>
                <c:pt idx="0">
                  <c:v>Incontactable</c:v>
                </c:pt>
                <c:pt idx="1">
                  <c:v>Otros</c:v>
                </c:pt>
                <c:pt idx="2">
                  <c:v>Financiero</c:v>
                </c:pt>
                <c:pt idx="3">
                  <c:v>Académico</c:v>
                </c:pt>
                <c:pt idx="4">
                  <c:v>No Cumple perfil de Ingreso</c:v>
                </c:pt>
                <c:pt idx="5">
                  <c:v>Se fue a otra universidad</c:v>
                </c:pt>
                <c:pt idx="6">
                  <c:v>No desea seguir Estudiando</c:v>
                </c:pt>
                <c:pt idx="7">
                  <c:v>Costo</c:v>
                </c:pt>
              </c:strCache>
            </c:strRef>
          </c:cat>
          <c:val>
            <c:numRef>
              <c:f>'No Interesa'!$G$5:$G$12</c:f>
              <c:numCache>
                <c:formatCode>General</c:formatCode>
                <c:ptCount val="8"/>
                <c:pt idx="0">
                  <c:v>2269</c:v>
                </c:pt>
                <c:pt idx="1">
                  <c:v>727</c:v>
                </c:pt>
                <c:pt idx="2">
                  <c:v>633</c:v>
                </c:pt>
                <c:pt idx="3">
                  <c:v>599</c:v>
                </c:pt>
                <c:pt idx="4">
                  <c:v>544</c:v>
                </c:pt>
                <c:pt idx="5">
                  <c:v>350</c:v>
                </c:pt>
                <c:pt idx="6">
                  <c:v>218</c:v>
                </c:pt>
                <c:pt idx="7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6B-4A86-954E-19683881C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3738736"/>
        <c:axId val="273733744"/>
      </c:barChart>
      <c:catAx>
        <c:axId val="273738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s-EC"/>
          </a:p>
        </c:txPr>
        <c:crossAx val="273733744"/>
        <c:crosses val="autoZero"/>
        <c:auto val="1"/>
        <c:lblAlgn val="ctr"/>
        <c:lblOffset val="100"/>
        <c:noMultiLvlLbl val="0"/>
      </c:catAx>
      <c:valAx>
        <c:axId val="273733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s-EC"/>
          </a:p>
        </c:txPr>
        <c:crossAx val="273738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Century Gothic" panose="020B0502020202020204" pitchFamily="34" charset="0"/>
        </a:defRPr>
      </a:pPr>
      <a:endParaRPr lang="es-EC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solidFill>
                  <a:srgbClr val="54823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610-4E6B-A360-C3301528C3E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525252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Hoja1!$B$14:$B$22</c:f>
              <c:strCache>
                <c:ptCount val="9"/>
                <c:pt idx="0">
                  <c:v>Incontactable</c:v>
                </c:pt>
                <c:pt idx="1">
                  <c:v>Otros</c:v>
                </c:pt>
                <c:pt idx="2">
                  <c:v>Académico</c:v>
                </c:pt>
                <c:pt idx="3">
                  <c:v>Financiero</c:v>
                </c:pt>
                <c:pt idx="4">
                  <c:v>Se fue a otra universidad</c:v>
                </c:pt>
                <c:pt idx="5">
                  <c:v>No desea seguir Estudiando</c:v>
                </c:pt>
                <c:pt idx="6">
                  <c:v>No Cumple perfil de Ingreso</c:v>
                </c:pt>
                <c:pt idx="7">
                  <c:v>No contestó más</c:v>
                </c:pt>
                <c:pt idx="8">
                  <c:v>Costo</c:v>
                </c:pt>
              </c:strCache>
            </c:strRef>
          </c:cat>
          <c:val>
            <c:numRef>
              <c:f>Hoja1!$C$14:$C$22</c:f>
              <c:numCache>
                <c:formatCode>General</c:formatCode>
                <c:ptCount val="9"/>
                <c:pt idx="0">
                  <c:v>1611</c:v>
                </c:pt>
                <c:pt idx="1">
                  <c:v>551</c:v>
                </c:pt>
                <c:pt idx="2">
                  <c:v>347</c:v>
                </c:pt>
                <c:pt idx="3">
                  <c:v>278</c:v>
                </c:pt>
                <c:pt idx="4">
                  <c:v>257</c:v>
                </c:pt>
                <c:pt idx="5">
                  <c:v>93</c:v>
                </c:pt>
                <c:pt idx="6">
                  <c:v>87</c:v>
                </c:pt>
                <c:pt idx="7">
                  <c:v>14</c:v>
                </c:pt>
                <c:pt idx="8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0F-449C-ABED-1002B27888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2108527"/>
        <c:axId val="772110607"/>
      </c:barChart>
      <c:catAx>
        <c:axId val="772108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s-EC"/>
          </a:p>
        </c:txPr>
        <c:crossAx val="772110607"/>
        <c:crosses val="autoZero"/>
        <c:auto val="1"/>
        <c:lblAlgn val="ctr"/>
        <c:lblOffset val="100"/>
        <c:noMultiLvlLbl val="0"/>
      </c:catAx>
      <c:valAx>
        <c:axId val="772110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s-EC"/>
          </a:p>
        </c:txPr>
        <c:crossAx val="7721085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Century Gothic" panose="020B0502020202020204" pitchFamily="34" charset="0"/>
        </a:defRPr>
      </a:pPr>
      <a:endParaRPr lang="es-EC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08CEA-A606-7C9F-A412-1D6A02551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F1AC48-961E-9330-E5ED-9C5EAF644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04C926-A175-C28D-52A4-05BF35000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C1718-A340-43F7-807D-3CD63A23B1A2}" type="datetimeFigureOut">
              <a:rPr lang="es-EC" smtClean="0"/>
              <a:t>6/6/2023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20B273-3319-7162-F8E9-3A83D6F18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D0773B-FB1B-F861-3A29-EF340D7F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04AB3-380A-4C9D-BE7F-0C61560CA97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85751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DA2AEC-8B3D-B721-64AE-22413C5F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87593B4-5F01-7C6E-D3F9-986EC3A20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8C67B0-3598-15F0-B4EE-398D687E6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C1718-A340-43F7-807D-3CD63A23B1A2}" type="datetimeFigureOut">
              <a:rPr lang="es-EC" smtClean="0"/>
              <a:t>6/6/2023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F7E216-708B-A015-489F-4753F8F52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E782BF-BC5E-154B-7A23-3FB137A24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04AB3-380A-4C9D-BE7F-0C61560CA97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45938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6FA500-AE4B-9704-1B80-B620548E14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9DCECC2-ADEA-F15B-176B-EFC7D3C87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BF9400-1DBE-1B42-DBDA-F72FBDA6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C1718-A340-43F7-807D-3CD63A23B1A2}" type="datetimeFigureOut">
              <a:rPr lang="es-EC" smtClean="0"/>
              <a:t>6/6/2023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8B92EE-B2A6-FA27-3C70-DA35B0D8A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089820-025C-0A70-29A4-33D76D9A5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04AB3-380A-4C9D-BE7F-0C61560CA97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81759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7C77C3-13CC-5687-822A-2DD3F14F3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9AD111-CEA2-C2C9-FDC3-5F4E94F95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03A5B8-4F9D-90C4-7CD5-50C9707E3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C1718-A340-43F7-807D-3CD63A23B1A2}" type="datetimeFigureOut">
              <a:rPr lang="es-EC" smtClean="0"/>
              <a:t>6/6/2023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A60870-C983-E7C7-929E-93753601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6C3D59-3E8B-49A0-1CCE-FD1BA2F9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04AB3-380A-4C9D-BE7F-0C61560CA97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9456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4AF9FD-AD0D-FFAF-EE92-C37BA7E06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1CAB66-1C02-62B2-392F-188492BB9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B75D8F-2840-A327-C3E8-417D3B31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C1718-A340-43F7-807D-3CD63A23B1A2}" type="datetimeFigureOut">
              <a:rPr lang="es-EC" smtClean="0"/>
              <a:t>6/6/2023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BE2FB8-9DE9-AEDE-1472-58D9BF30E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53A1A0-CCDA-6130-F96B-FA488D04B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04AB3-380A-4C9D-BE7F-0C61560CA97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80536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BF5D9B-8F96-D9D7-8C7F-F3B9E9DE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D39464-843D-4758-501E-CB82B1B19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7B2A226-4435-5D89-64F6-86C0157A5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5AE75D-F0B2-7F68-8995-1F2FF780A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C1718-A340-43F7-807D-3CD63A23B1A2}" type="datetimeFigureOut">
              <a:rPr lang="es-EC" smtClean="0"/>
              <a:t>6/6/2023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806633-30CE-ECAD-8C04-679AAF17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373FB75-0432-F6FA-CB05-23C7165E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04AB3-380A-4C9D-BE7F-0C61560CA97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11283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CEF1E-8410-7F7A-35CB-455B7D506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DD52D6-3526-C4E7-BB9B-CDF0F8EBE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5E4A9B9-78AF-4603-0614-E8A810D4D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36031B6-89CE-B43E-406C-D8D2E453A9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252301C-F321-5EEB-A285-F10978E35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1A5704C-421F-4641-52B8-CCA13FBD3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C1718-A340-43F7-807D-3CD63A23B1A2}" type="datetimeFigureOut">
              <a:rPr lang="es-EC" smtClean="0"/>
              <a:t>6/6/2023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58D1543-01FB-C126-5B7A-7EDBA053B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DE4D6BD-4BB9-360B-DC89-AEC32F64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04AB3-380A-4C9D-BE7F-0C61560CA97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6189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17FA3-BD6C-2FEB-DDF2-6AF85071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388DC82-1737-80DD-E95C-E0E4D7833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C1718-A340-43F7-807D-3CD63A23B1A2}" type="datetimeFigureOut">
              <a:rPr lang="es-EC" smtClean="0"/>
              <a:t>6/6/2023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81EB467-B83F-53D2-E797-30F64678A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268230F-2494-C534-DCAD-08C2C555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04AB3-380A-4C9D-BE7F-0C61560CA97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973227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03637D-5890-1023-DF9B-2A76F4468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C1718-A340-43F7-807D-3CD63A23B1A2}" type="datetimeFigureOut">
              <a:rPr lang="es-EC" smtClean="0"/>
              <a:t>6/6/2023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7436640-1965-1F43-394C-EA13A4032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6EC5E1-E901-A46A-D5F6-75698D33D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04AB3-380A-4C9D-BE7F-0C61560CA97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8231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9550DD-EDB1-EBF9-ECEB-D8B6055B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CC0527-B258-AA6F-9A36-E2B55CDBC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E49420-A07C-6624-C71F-F709E5EF4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1475B8-8B13-FF54-EDFA-C306A910C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C1718-A340-43F7-807D-3CD63A23B1A2}" type="datetimeFigureOut">
              <a:rPr lang="es-EC" smtClean="0"/>
              <a:t>6/6/2023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A3EC7CB-03CE-87AC-3399-BAF7B641F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B4DA691-247F-0CA8-AEC9-B6755B62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04AB3-380A-4C9D-BE7F-0C61560CA97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88701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FDFC3A-A67E-473D-E3C6-3F708CAA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D5C086C-5BD5-D56E-408C-84B897EC69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50DA88A-622E-60D0-C62B-05A8440CC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6141B98-D65C-87A2-3E0B-D9B24D77F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C1718-A340-43F7-807D-3CD63A23B1A2}" type="datetimeFigureOut">
              <a:rPr lang="es-EC" smtClean="0"/>
              <a:t>6/6/2023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4A874A3-BBB5-40E0-E834-74464E547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54D8EB-7056-C362-CAC2-A96E32CEE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04AB3-380A-4C9D-BE7F-0C61560CA97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03095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2D0665B-9BC1-1CAF-A33D-C58AD147E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BE053E-6353-929A-FC84-1BE21D1F5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796DD5-CAC5-272B-11D7-97EA23E39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C1718-A340-43F7-807D-3CD63A23B1A2}" type="datetimeFigureOut">
              <a:rPr lang="es-EC" smtClean="0"/>
              <a:t>6/6/2023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27C65B-743B-48FB-7C19-A3F13DFA0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6942E3-D589-DC18-7E64-DCDEA89D5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04AB3-380A-4C9D-BE7F-0C61560CA97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3207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52AC8DD-9B93-E41D-1099-934AF02441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154BD79-3EA7-F6BF-5611-CDA765751CA5}"/>
              </a:ext>
            </a:extLst>
          </p:cNvPr>
          <p:cNvSpPr txBox="1">
            <a:spLocks/>
          </p:cNvSpPr>
          <p:nvPr/>
        </p:nvSpPr>
        <p:spPr>
          <a:xfrm>
            <a:off x="1060542" y="816015"/>
            <a:ext cx="8812524" cy="15683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C" sz="7200" b="1" dirty="0">
                <a:solidFill>
                  <a:srgbClr val="192242"/>
                </a:solidFill>
                <a:latin typeface="Century Gothic" panose="020B0502020202020204" pitchFamily="34" charset="0"/>
              </a:rPr>
              <a:t>Manhattan</a:t>
            </a:r>
          </a:p>
          <a:p>
            <a:pPr algn="l"/>
            <a:r>
              <a:rPr lang="en-US" sz="36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Cierre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Ciclo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2023-2</a:t>
            </a:r>
            <a:endParaRPr lang="es-EC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EAD57C2-EFDD-122B-4354-096E36A78FD6}"/>
              </a:ext>
            </a:extLst>
          </p:cNvPr>
          <p:cNvSpPr/>
          <p:nvPr/>
        </p:nvSpPr>
        <p:spPr>
          <a:xfrm>
            <a:off x="782614" y="694224"/>
            <a:ext cx="72792" cy="2198888"/>
          </a:xfrm>
          <a:prstGeom prst="rect">
            <a:avLst/>
          </a:prstGeom>
          <a:solidFill>
            <a:srgbClr val="192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7" name="Imagen 6" descr="Un letrero de color negro&#10;&#10;Descripción generada automáticamente con confianza baja">
            <a:extLst>
              <a:ext uri="{FF2B5EF4-FFF2-40B4-BE49-F238E27FC236}">
                <a16:creationId xmlns:a16="http://schemas.microsoft.com/office/drawing/2014/main" id="{36DE50E5-EA6F-A9B6-6CAF-ADBA3284CB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3"/>
          <a:stretch/>
        </p:blipFill>
        <p:spPr>
          <a:xfrm>
            <a:off x="401900" y="4041667"/>
            <a:ext cx="7055343" cy="281633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AB2C368-ADD1-CC2D-D8DC-5F9C8EA70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680" y="5072412"/>
            <a:ext cx="2828943" cy="933552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7E35EF7-5DBA-4145-3294-E113AA1A7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6" b="3446"/>
          <a:stretch/>
        </p:blipFill>
        <p:spPr bwMode="auto">
          <a:xfrm>
            <a:off x="3179884" y="5172502"/>
            <a:ext cx="1743507" cy="71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F8D049E0-7C64-3F0C-261D-A80EAEFEE4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923" y="1956796"/>
            <a:ext cx="4370782" cy="43707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655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96CFBE-8910-3FB9-9936-386639002CC4}"/>
              </a:ext>
            </a:extLst>
          </p:cNvPr>
          <p:cNvSpPr txBox="1">
            <a:spLocks/>
          </p:cNvSpPr>
          <p:nvPr/>
        </p:nvSpPr>
        <p:spPr>
          <a:xfrm>
            <a:off x="827635" y="506115"/>
            <a:ext cx="7610113" cy="6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>
                <a:solidFill>
                  <a:srgbClr val="548235"/>
                </a:solidFill>
                <a:latin typeface="Century Gothic" panose="020B0502020202020204" pitchFamily="34" charset="0"/>
              </a:rPr>
              <a:t>Desertores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27B1018-E6F1-F7F7-FDCA-7D05668E455D}"/>
              </a:ext>
            </a:extLst>
          </p:cNvPr>
          <p:cNvSpPr/>
          <p:nvPr/>
        </p:nvSpPr>
        <p:spPr>
          <a:xfrm flipH="1">
            <a:off x="670665" y="482811"/>
            <a:ext cx="57685" cy="631925"/>
          </a:xfrm>
          <a:prstGeom prst="rect">
            <a:avLst/>
          </a:prstGeom>
          <a:solidFill>
            <a:srgbClr val="548235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2253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75E8170-16C4-67A7-C73F-DBA77269A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0" r="1289" b="1859"/>
          <a:stretch/>
        </p:blipFill>
        <p:spPr>
          <a:xfrm>
            <a:off x="8537458" y="506115"/>
            <a:ext cx="3175840" cy="6319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F06E75C-67AD-F221-5FC7-BB5B3DE0C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753" y="1303376"/>
            <a:ext cx="9525490" cy="504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879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CED31584-5404-45B4-F938-BAFF73ED2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66" y="1233442"/>
            <a:ext cx="11042632" cy="1512194"/>
          </a:xfrm>
        </p:spPr>
        <p:txBody>
          <a:bodyPr>
            <a:normAutofit/>
          </a:bodyPr>
          <a:lstStyle/>
          <a:p>
            <a:pPr algn="just"/>
            <a:r>
              <a:rPr lang="es-EC" sz="1800" b="1" dirty="0">
                <a:latin typeface="Century Gothic" panose="020B0502020202020204" pitchFamily="34" charset="0"/>
              </a:rPr>
              <a:t>Definimos a un Mala Venta bajo los siguientes criterios: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s-EC" sz="1400" dirty="0">
                <a:latin typeface="Century Gothic" panose="020B0502020202020204" pitchFamily="34" charset="0"/>
              </a:rPr>
              <a:t>No matricula el siguiente cuatrimestre.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s-EC" sz="1400" dirty="0">
                <a:latin typeface="Century Gothic" panose="020B0502020202020204" pitchFamily="34" charset="0"/>
              </a:rPr>
              <a:t>La proporción de cursos no validos</a:t>
            </a:r>
            <a:r>
              <a:rPr lang="en-US" sz="1400" dirty="0">
                <a:latin typeface="Century Gothic" panose="020B0502020202020204" pitchFamily="34" charset="0"/>
              </a:rPr>
              <a:t>*</a:t>
            </a:r>
            <a:r>
              <a:rPr lang="es-EC" sz="1400" dirty="0">
                <a:latin typeface="Century Gothic" panose="020B0502020202020204" pitchFamily="34" charset="0"/>
              </a:rPr>
              <a:t> es mayor al </a:t>
            </a:r>
            <a:r>
              <a:rPr lang="es-EC" sz="1400" b="1" dirty="0">
                <a:latin typeface="Century Gothic" panose="020B0502020202020204" pitchFamily="34" charset="0"/>
              </a:rPr>
              <a:t>50% para Latina y 23% para UAM</a:t>
            </a:r>
            <a:r>
              <a:rPr lang="es-EC" sz="1400" dirty="0">
                <a:latin typeface="Century Gothic" panose="020B0502020202020204" pitchFamily="34" charset="0"/>
              </a:rPr>
              <a:t>. La proporción de cursos no válidos nos permite tener una aproximación de posible retiro completo de la universidad. Es decir, medimos alumnos sin interés en estudiar. 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s-EC" sz="1200" dirty="0">
                <a:latin typeface="Century Gothic" panose="020B0502020202020204" pitchFamily="34" charset="0"/>
              </a:rPr>
              <a:t>Los puntos de corte </a:t>
            </a:r>
            <a:r>
              <a:rPr lang="es-EC" sz="1200" b="1" dirty="0">
                <a:latin typeface="Century Gothic" panose="020B0502020202020204" pitchFamily="34" charset="0"/>
              </a:rPr>
              <a:t>50% y 23% </a:t>
            </a:r>
            <a:r>
              <a:rPr lang="es-EC" sz="1200" dirty="0">
                <a:latin typeface="Century Gothic" panose="020B0502020202020204" pitchFamily="34" charset="0"/>
              </a:rPr>
              <a:t>nacen del cruce en donde se maximiza el default y la deserción.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CA8759-8E51-553C-4467-E05E61A4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664" y="2878800"/>
            <a:ext cx="3552592" cy="2918367"/>
          </a:xfrm>
          <a:prstGeom prst="rect">
            <a:avLst/>
          </a:prstGeom>
          <a:ln w="28575">
            <a:solidFill>
              <a:srgbClr val="548235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73C89E-9067-77F9-DF26-EC2E46ED5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797" y="2878800"/>
            <a:ext cx="3429400" cy="2918367"/>
          </a:xfrm>
          <a:prstGeom prst="rect">
            <a:avLst/>
          </a:prstGeom>
          <a:ln w="28575">
            <a:solidFill>
              <a:srgbClr val="548235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622B999-77B1-A4C3-5B7F-FCC73D68FAD3}"/>
              </a:ext>
            </a:extLst>
          </p:cNvPr>
          <p:cNvSpPr txBox="1">
            <a:spLocks/>
          </p:cNvSpPr>
          <p:nvPr/>
        </p:nvSpPr>
        <p:spPr>
          <a:xfrm>
            <a:off x="827635" y="435775"/>
            <a:ext cx="7610113" cy="6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>
                <a:solidFill>
                  <a:srgbClr val="548235"/>
                </a:solidFill>
                <a:latin typeface="Century Gothic" panose="020B0502020202020204" pitchFamily="34" charset="0"/>
              </a:rPr>
              <a:t>Mala Venta solo 2022-2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2187921-E782-4D40-A10C-6B432CCE0ABC}"/>
              </a:ext>
            </a:extLst>
          </p:cNvPr>
          <p:cNvSpPr/>
          <p:nvPr/>
        </p:nvSpPr>
        <p:spPr>
          <a:xfrm flipH="1">
            <a:off x="670665" y="412471"/>
            <a:ext cx="57685" cy="631925"/>
          </a:xfrm>
          <a:prstGeom prst="rect">
            <a:avLst/>
          </a:prstGeom>
          <a:solidFill>
            <a:srgbClr val="548235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2253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C18C65C-7043-5DD7-FD8D-76A46DB62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0" r="1289" b="1859"/>
          <a:stretch/>
        </p:blipFill>
        <p:spPr>
          <a:xfrm>
            <a:off x="8537458" y="435775"/>
            <a:ext cx="3175840" cy="631925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1F68D27-2B05-C380-59AD-A6A5F857097A}"/>
              </a:ext>
            </a:extLst>
          </p:cNvPr>
          <p:cNvSpPr/>
          <p:nvPr/>
        </p:nvSpPr>
        <p:spPr>
          <a:xfrm>
            <a:off x="620394" y="6038582"/>
            <a:ext cx="11092903" cy="631925"/>
          </a:xfrm>
          <a:prstGeom prst="roundRect">
            <a:avLst>
              <a:gd name="adj" fmla="val 7754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*Definimos un curso no válido como aquel donde el alumno tuvo una nota menor a 27 (media de la nota de los retiros generales). </a:t>
            </a:r>
          </a:p>
          <a:p>
            <a:pPr algn="ctr"/>
            <a:r>
              <a:rPr lang="es-MX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La proporción es del total de cursos, cuantos cumplen con el criterio de nota menor a 27.</a:t>
            </a:r>
          </a:p>
        </p:txBody>
      </p:sp>
    </p:spTree>
    <p:extLst>
      <p:ext uri="{BB962C8B-B14F-4D97-AF65-F5344CB8AC3E}">
        <p14:creationId xmlns:p14="http://schemas.microsoft.com/office/powerpoint/2010/main" val="3153040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6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B27ACB88-4D5F-7DCD-8C2B-DB8D67B9B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64" y="3151533"/>
            <a:ext cx="4070148" cy="3270692"/>
          </a:xfrm>
          <a:prstGeom prst="rect">
            <a:avLst/>
          </a:prstGeom>
          <a:ln w="28575">
            <a:solidFill>
              <a:srgbClr val="548235"/>
            </a:solidFill>
          </a:ln>
        </p:spPr>
      </p:pic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9673143A-2777-FEF8-A9E1-C38FFA3D9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418773"/>
              </p:ext>
            </p:extLst>
          </p:nvPr>
        </p:nvGraphicFramePr>
        <p:xfrm>
          <a:off x="670664" y="1433445"/>
          <a:ext cx="11042631" cy="139268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36867">
                  <a:extLst>
                    <a:ext uri="{9D8B030D-6E8A-4147-A177-3AD203B41FA5}">
                      <a16:colId xmlns:a16="http://schemas.microsoft.com/office/drawing/2014/main" val="2733317530"/>
                    </a:ext>
                  </a:extLst>
                </a:gridCol>
                <a:gridCol w="1607143">
                  <a:extLst>
                    <a:ext uri="{9D8B030D-6E8A-4147-A177-3AD203B41FA5}">
                      <a16:colId xmlns:a16="http://schemas.microsoft.com/office/drawing/2014/main" val="1042964130"/>
                    </a:ext>
                  </a:extLst>
                </a:gridCol>
                <a:gridCol w="1607143">
                  <a:extLst>
                    <a:ext uri="{9D8B030D-6E8A-4147-A177-3AD203B41FA5}">
                      <a16:colId xmlns:a16="http://schemas.microsoft.com/office/drawing/2014/main" val="2008361585"/>
                    </a:ext>
                  </a:extLst>
                </a:gridCol>
                <a:gridCol w="1607143">
                  <a:extLst>
                    <a:ext uri="{9D8B030D-6E8A-4147-A177-3AD203B41FA5}">
                      <a16:colId xmlns:a16="http://schemas.microsoft.com/office/drawing/2014/main" val="1298326558"/>
                    </a:ext>
                  </a:extLst>
                </a:gridCol>
                <a:gridCol w="1779955">
                  <a:extLst>
                    <a:ext uri="{9D8B030D-6E8A-4147-A177-3AD203B41FA5}">
                      <a16:colId xmlns:a16="http://schemas.microsoft.com/office/drawing/2014/main" val="278410983"/>
                    </a:ext>
                  </a:extLst>
                </a:gridCol>
                <a:gridCol w="1607143">
                  <a:extLst>
                    <a:ext uri="{9D8B030D-6E8A-4147-A177-3AD203B41FA5}">
                      <a16:colId xmlns:a16="http://schemas.microsoft.com/office/drawing/2014/main" val="3577914012"/>
                    </a:ext>
                  </a:extLst>
                </a:gridCol>
                <a:gridCol w="1797237">
                  <a:extLst>
                    <a:ext uri="{9D8B030D-6E8A-4147-A177-3AD203B41FA5}">
                      <a16:colId xmlns:a16="http://schemas.microsoft.com/office/drawing/2014/main" val="2956278955"/>
                    </a:ext>
                  </a:extLst>
                </a:gridCol>
              </a:tblGrid>
              <a:tr h="339084"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MARCA</a:t>
                      </a:r>
                      <a:endParaRPr lang="es-EC" sz="12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Clasificación</a:t>
                      </a:r>
                      <a:endParaRPr lang="es-EC" sz="12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3D3D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Edad</a:t>
                      </a:r>
                      <a:endParaRPr lang="es-EC" sz="12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3D3D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Beca Media</a:t>
                      </a:r>
                      <a:endParaRPr lang="es-EC" sz="12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3D3D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Beca Estimada Media</a:t>
                      </a:r>
                      <a:endParaRPr lang="es-EC" sz="12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3D3D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Dias</a:t>
                      </a:r>
                      <a:r>
                        <a:rPr lang="es-EC" sz="12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Mora Media</a:t>
                      </a:r>
                      <a:endParaRPr lang="es-EC" sz="12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3D3D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Monto Pagado Medio</a:t>
                      </a:r>
                      <a:endParaRPr lang="es-EC" sz="12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3D3D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676322"/>
                  </a:ext>
                </a:extLst>
              </a:tr>
              <a:tr h="26115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s-EC" sz="1200" b="1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  <a:endParaRPr lang="es-EC" sz="1200" b="1" i="0" u="none" strike="noStrike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 dirty="0">
                          <a:effectLst/>
                          <a:latin typeface="Century Gothic" panose="020B0502020202020204" pitchFamily="34" charset="0"/>
                        </a:rPr>
                        <a:t>No Mala Venta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>
                          <a:effectLst/>
                          <a:latin typeface="Century Gothic" panose="020B0502020202020204" pitchFamily="34" charset="0"/>
                        </a:rPr>
                        <a:t>23,8</a:t>
                      </a:r>
                      <a:endParaRPr lang="es-EC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 dirty="0">
                          <a:effectLst/>
                          <a:latin typeface="Century Gothic" panose="020B0502020202020204" pitchFamily="34" charset="0"/>
                        </a:rPr>
                        <a:t>29%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>
                          <a:effectLst/>
                          <a:latin typeface="Century Gothic" panose="020B0502020202020204" pitchFamily="34" charset="0"/>
                        </a:rPr>
                        <a:t>14%</a:t>
                      </a:r>
                      <a:endParaRPr lang="es-EC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>
                          <a:effectLst/>
                          <a:latin typeface="Century Gothic" panose="020B0502020202020204" pitchFamily="34" charset="0"/>
                        </a:rPr>
                        <a:t>148</a:t>
                      </a:r>
                      <a:endParaRPr lang="es-EC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 dirty="0">
                          <a:effectLst/>
                          <a:latin typeface="Century Gothic" panose="020B0502020202020204" pitchFamily="34" charset="0"/>
                        </a:rPr>
                        <a:t>403.085,39 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99896969"/>
                  </a:ext>
                </a:extLst>
              </a:tr>
              <a:tr h="26115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 dirty="0">
                          <a:effectLst/>
                          <a:latin typeface="Century Gothic" panose="020B0502020202020204" pitchFamily="34" charset="0"/>
                        </a:rPr>
                        <a:t>Mala Venta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>
                          <a:effectLst/>
                          <a:latin typeface="Century Gothic" panose="020B0502020202020204" pitchFamily="34" charset="0"/>
                        </a:rPr>
                        <a:t>25,6</a:t>
                      </a:r>
                      <a:endParaRPr lang="es-EC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>
                          <a:effectLst/>
                          <a:latin typeface="Century Gothic" panose="020B0502020202020204" pitchFamily="34" charset="0"/>
                        </a:rPr>
                        <a:t>29%</a:t>
                      </a:r>
                      <a:endParaRPr lang="es-EC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>
                          <a:effectLst/>
                          <a:latin typeface="Century Gothic" panose="020B0502020202020204" pitchFamily="34" charset="0"/>
                        </a:rPr>
                        <a:t>17%</a:t>
                      </a:r>
                      <a:endParaRPr lang="es-EC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>
                          <a:effectLst/>
                          <a:latin typeface="Century Gothic" panose="020B0502020202020204" pitchFamily="34" charset="0"/>
                        </a:rPr>
                        <a:t>245</a:t>
                      </a:r>
                      <a:endParaRPr lang="es-EC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 dirty="0">
                          <a:effectLst/>
                          <a:latin typeface="Century Gothic" panose="020B0502020202020204" pitchFamily="34" charset="0"/>
                        </a:rPr>
                        <a:t>394.141,74 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3654253"/>
                  </a:ext>
                </a:extLst>
              </a:tr>
              <a:tr h="2611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C" sz="12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UAM</a:t>
                      </a:r>
                      <a:endParaRPr lang="es-EC" sz="12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200" u="none" strike="noStrike" dirty="0">
                          <a:effectLst/>
                          <a:latin typeface="Century Gothic" panose="020B0502020202020204" pitchFamily="34" charset="0"/>
                        </a:rPr>
                        <a:t>No Mala Venta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200" u="none" strike="noStrike">
                          <a:effectLst/>
                          <a:latin typeface="Century Gothic" panose="020B0502020202020204" pitchFamily="34" charset="0"/>
                        </a:rPr>
                        <a:t>26</a:t>
                      </a:r>
                      <a:endParaRPr lang="es-EC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200" u="none" strike="noStrike">
                          <a:effectLst/>
                          <a:latin typeface="Century Gothic" panose="020B0502020202020204" pitchFamily="34" charset="0"/>
                        </a:rPr>
                        <a:t>26%</a:t>
                      </a:r>
                      <a:endParaRPr lang="es-EC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200" u="none" strike="noStrike" dirty="0">
                          <a:effectLst/>
                          <a:latin typeface="Century Gothic" panose="020B0502020202020204" pitchFamily="34" charset="0"/>
                        </a:rPr>
                        <a:t>10%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200" u="none" strike="noStrike" dirty="0">
                          <a:effectLst/>
                          <a:latin typeface="Century Gothic" panose="020B0502020202020204" pitchFamily="34" charset="0"/>
                        </a:rPr>
                        <a:t>285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 dirty="0">
                          <a:effectLst/>
                          <a:latin typeface="Century Gothic" panose="020B0502020202020204" pitchFamily="34" charset="0"/>
                        </a:rPr>
                        <a:t>222.647,79 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0614520"/>
                  </a:ext>
                </a:extLst>
              </a:tr>
              <a:tr h="270155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200" u="none" strike="noStrike" dirty="0">
                          <a:effectLst/>
                          <a:latin typeface="Century Gothic" panose="020B0502020202020204" pitchFamily="34" charset="0"/>
                        </a:rPr>
                        <a:t>Mala Venta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200" u="none" strike="noStrike">
                          <a:effectLst/>
                          <a:latin typeface="Century Gothic" panose="020B0502020202020204" pitchFamily="34" charset="0"/>
                        </a:rPr>
                        <a:t>27,7</a:t>
                      </a:r>
                      <a:endParaRPr lang="es-EC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200" u="none" strike="noStrike" dirty="0">
                          <a:effectLst/>
                          <a:latin typeface="Century Gothic" panose="020B0502020202020204" pitchFamily="34" charset="0"/>
                        </a:rPr>
                        <a:t>25%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200" u="none" strike="noStrike" dirty="0">
                          <a:effectLst/>
                          <a:latin typeface="Century Gothic" panose="020B0502020202020204" pitchFamily="34" charset="0"/>
                        </a:rPr>
                        <a:t>12%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200" u="none" strike="noStrike">
                          <a:effectLst/>
                          <a:latin typeface="Century Gothic" panose="020B0502020202020204" pitchFamily="34" charset="0"/>
                        </a:rPr>
                        <a:t>258</a:t>
                      </a:r>
                      <a:endParaRPr lang="es-EC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 dirty="0">
                          <a:effectLst/>
                          <a:latin typeface="Century Gothic" panose="020B0502020202020204" pitchFamily="34" charset="0"/>
                        </a:rPr>
                        <a:t>203.046,94 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14234602"/>
                  </a:ext>
                </a:extLst>
              </a:tr>
            </a:tbl>
          </a:graphicData>
        </a:graphic>
      </p:graphicFrame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3E8513D1-EAE1-0EBB-580A-B62700C76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100354"/>
              </p:ext>
            </p:extLst>
          </p:nvPr>
        </p:nvGraphicFramePr>
        <p:xfrm>
          <a:off x="5205045" y="3151533"/>
          <a:ext cx="6508248" cy="3270696"/>
        </p:xfrm>
        <a:graphic>
          <a:graphicData uri="http://schemas.openxmlformats.org/drawingml/2006/table">
            <a:tbl>
              <a:tblPr/>
              <a:tblGrid>
                <a:gridCol w="1614021">
                  <a:extLst>
                    <a:ext uri="{9D8B030D-6E8A-4147-A177-3AD203B41FA5}">
                      <a16:colId xmlns:a16="http://schemas.microsoft.com/office/drawing/2014/main" val="2023101003"/>
                    </a:ext>
                  </a:extLst>
                </a:gridCol>
                <a:gridCol w="2118457">
                  <a:extLst>
                    <a:ext uri="{9D8B030D-6E8A-4147-A177-3AD203B41FA5}">
                      <a16:colId xmlns:a16="http://schemas.microsoft.com/office/drawing/2014/main" val="3149236139"/>
                    </a:ext>
                  </a:extLst>
                </a:gridCol>
                <a:gridCol w="2775770">
                  <a:extLst>
                    <a:ext uri="{9D8B030D-6E8A-4147-A177-3AD203B41FA5}">
                      <a16:colId xmlns:a16="http://schemas.microsoft.com/office/drawing/2014/main" val="1770565329"/>
                    </a:ext>
                  </a:extLst>
                </a:gridCol>
              </a:tblGrid>
              <a:tr h="297336"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Decil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Mala Venta Latina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Mala Venta UAM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419156"/>
                  </a:ext>
                </a:extLst>
              </a:tr>
              <a:tr h="297336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Decil 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1,50%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2,50%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C2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24181"/>
                  </a:ext>
                </a:extLst>
              </a:tr>
              <a:tr h="297336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Decil 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1,50%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1,50%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088379"/>
                  </a:ext>
                </a:extLst>
              </a:tr>
              <a:tr h="297336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Decil 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22,30%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12,60%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E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361536"/>
                  </a:ext>
                </a:extLst>
              </a:tr>
              <a:tr h="297336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Decil 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12,10%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12,00%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833730"/>
                  </a:ext>
                </a:extLst>
              </a:tr>
              <a:tr h="297336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Decil 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10,60%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13,50%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231551"/>
                  </a:ext>
                </a:extLst>
              </a:tr>
              <a:tr h="297336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Decil 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7,00%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16,00%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2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745091"/>
                  </a:ext>
                </a:extLst>
              </a:tr>
              <a:tr h="297336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Decil 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15,00%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8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16,30%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575552"/>
                  </a:ext>
                </a:extLst>
              </a:tr>
              <a:tr h="297336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Decil 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13,20%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10,10%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4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340797"/>
                  </a:ext>
                </a:extLst>
              </a:tr>
              <a:tr h="297336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Decil 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9,90%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11,00%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1489"/>
                  </a:ext>
                </a:extLst>
              </a:tr>
              <a:tr h="297336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Decil 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7,00%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4,60%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B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291481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BA7844C5-DF61-E9B0-FE49-5E0E778E5E5B}"/>
              </a:ext>
            </a:extLst>
          </p:cNvPr>
          <p:cNvSpPr txBox="1">
            <a:spLocks/>
          </p:cNvSpPr>
          <p:nvPr/>
        </p:nvSpPr>
        <p:spPr>
          <a:xfrm>
            <a:off x="827635" y="435775"/>
            <a:ext cx="7610113" cy="6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>
                <a:solidFill>
                  <a:srgbClr val="548235"/>
                </a:solidFill>
                <a:latin typeface="Century Gothic" panose="020B0502020202020204" pitchFamily="34" charset="0"/>
              </a:rPr>
              <a:t>Mala Venta solo 2022-2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E07A6F4-E7E4-113F-9298-9845249D6FEB}"/>
              </a:ext>
            </a:extLst>
          </p:cNvPr>
          <p:cNvSpPr/>
          <p:nvPr/>
        </p:nvSpPr>
        <p:spPr>
          <a:xfrm flipH="1">
            <a:off x="670665" y="412471"/>
            <a:ext cx="57685" cy="631925"/>
          </a:xfrm>
          <a:prstGeom prst="rect">
            <a:avLst/>
          </a:prstGeom>
          <a:solidFill>
            <a:srgbClr val="548235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2253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E8F0F4B-2974-EC1E-EE6D-56D567F542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0" r="1289" b="1859"/>
          <a:stretch/>
        </p:blipFill>
        <p:spPr>
          <a:xfrm>
            <a:off x="8537458" y="435775"/>
            <a:ext cx="3175840" cy="63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57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5F8DD97E-DC1E-DE87-723D-2178FA5B7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702377"/>
              </p:ext>
            </p:extLst>
          </p:nvPr>
        </p:nvGraphicFramePr>
        <p:xfrm>
          <a:off x="1109003" y="1758461"/>
          <a:ext cx="9973994" cy="114842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4328992">
                  <a:extLst>
                    <a:ext uri="{9D8B030D-6E8A-4147-A177-3AD203B41FA5}">
                      <a16:colId xmlns:a16="http://schemas.microsoft.com/office/drawing/2014/main" val="3022890112"/>
                    </a:ext>
                  </a:extLst>
                </a:gridCol>
                <a:gridCol w="2909082">
                  <a:extLst>
                    <a:ext uri="{9D8B030D-6E8A-4147-A177-3AD203B41FA5}">
                      <a16:colId xmlns:a16="http://schemas.microsoft.com/office/drawing/2014/main" val="444470849"/>
                    </a:ext>
                  </a:extLst>
                </a:gridCol>
                <a:gridCol w="2735920">
                  <a:extLst>
                    <a:ext uri="{9D8B030D-6E8A-4147-A177-3AD203B41FA5}">
                      <a16:colId xmlns:a16="http://schemas.microsoft.com/office/drawing/2014/main" val="3639186100"/>
                    </a:ext>
                  </a:extLst>
                </a:gridCol>
              </a:tblGrid>
              <a:tr h="382807"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Proporción Mala Venta</a:t>
                      </a:r>
                      <a:endParaRPr lang="es-EC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Cabezas</a:t>
                      </a:r>
                      <a:endParaRPr lang="es-EC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Dinero</a:t>
                      </a:r>
                      <a:endParaRPr lang="es-EC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610070"/>
                  </a:ext>
                </a:extLst>
              </a:tr>
              <a:tr h="382807"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  <a:endParaRPr lang="es-EC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>
                          <a:effectLst/>
                          <a:latin typeface="Century Gothic" panose="020B0502020202020204" pitchFamily="34" charset="0"/>
                        </a:rPr>
                        <a:t>11%</a:t>
                      </a:r>
                      <a:endParaRPr lang="es-EC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 dirty="0">
                          <a:effectLst/>
                          <a:latin typeface="Century Gothic" panose="020B0502020202020204" pitchFamily="34" charset="0"/>
                        </a:rPr>
                        <a:t>12%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74184617"/>
                  </a:ext>
                </a:extLst>
              </a:tr>
              <a:tr h="382807"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>
                          <a:effectLst/>
                          <a:latin typeface="Century Gothic" panose="020B0502020202020204" pitchFamily="34" charset="0"/>
                        </a:rPr>
                        <a:t>UAM</a:t>
                      </a:r>
                      <a:endParaRPr lang="es-EC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 dirty="0">
                          <a:effectLst/>
                          <a:latin typeface="Century Gothic" panose="020B0502020202020204" pitchFamily="34" charset="0"/>
                        </a:rPr>
                        <a:t>17%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 dirty="0">
                          <a:effectLst/>
                          <a:latin typeface="Century Gothic" panose="020B0502020202020204" pitchFamily="34" charset="0"/>
                        </a:rPr>
                        <a:t>21%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48302901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9A086BB3-93CC-DCD6-DC29-D2A411BD7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391248"/>
              </p:ext>
            </p:extLst>
          </p:nvPr>
        </p:nvGraphicFramePr>
        <p:xfrm>
          <a:off x="1109003" y="3130064"/>
          <a:ext cx="9973994" cy="1221713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565804">
                  <a:extLst>
                    <a:ext uri="{9D8B030D-6E8A-4147-A177-3AD203B41FA5}">
                      <a16:colId xmlns:a16="http://schemas.microsoft.com/office/drawing/2014/main" val="265658165"/>
                    </a:ext>
                  </a:extLst>
                </a:gridCol>
                <a:gridCol w="2192871">
                  <a:extLst>
                    <a:ext uri="{9D8B030D-6E8A-4147-A177-3AD203B41FA5}">
                      <a16:colId xmlns:a16="http://schemas.microsoft.com/office/drawing/2014/main" val="209936842"/>
                    </a:ext>
                  </a:extLst>
                </a:gridCol>
                <a:gridCol w="1844797">
                  <a:extLst>
                    <a:ext uri="{9D8B030D-6E8A-4147-A177-3AD203B41FA5}">
                      <a16:colId xmlns:a16="http://schemas.microsoft.com/office/drawing/2014/main" val="2695307317"/>
                    </a:ext>
                  </a:extLst>
                </a:gridCol>
                <a:gridCol w="1699760">
                  <a:extLst>
                    <a:ext uri="{9D8B030D-6E8A-4147-A177-3AD203B41FA5}">
                      <a16:colId xmlns:a16="http://schemas.microsoft.com/office/drawing/2014/main" val="962900310"/>
                    </a:ext>
                  </a:extLst>
                </a:gridCol>
                <a:gridCol w="1670762">
                  <a:extLst>
                    <a:ext uri="{9D8B030D-6E8A-4147-A177-3AD203B41FA5}">
                      <a16:colId xmlns:a16="http://schemas.microsoft.com/office/drawing/2014/main" val="2385779150"/>
                    </a:ext>
                  </a:extLst>
                </a:gridCol>
              </a:tblGrid>
              <a:tr h="292613">
                <a:tc>
                  <a:txBody>
                    <a:bodyPr/>
                    <a:lstStyle/>
                    <a:p>
                      <a:pPr algn="ctr" fontAlgn="b"/>
                      <a:endParaRPr lang="es-EC" sz="16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54823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C" sz="14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  <a:endParaRPr lang="es-EC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5482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C" sz="14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UAM</a:t>
                      </a:r>
                      <a:endParaRPr lang="es-EC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5482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30714"/>
                  </a:ext>
                </a:extLst>
              </a:tr>
              <a:tr h="309700"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Forma de Pago</a:t>
                      </a:r>
                      <a:endParaRPr lang="es-EC" sz="12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 dirty="0">
                          <a:effectLst/>
                          <a:latin typeface="Century Gothic" panose="020B0502020202020204" pitchFamily="34" charset="0"/>
                        </a:rPr>
                        <a:t>Contado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>
                          <a:effectLst/>
                          <a:latin typeface="Century Gothic" panose="020B0502020202020204" pitchFamily="34" charset="0"/>
                        </a:rPr>
                        <a:t>Pagaré</a:t>
                      </a:r>
                      <a:endParaRPr lang="es-EC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>
                          <a:effectLst/>
                          <a:latin typeface="Century Gothic" panose="020B0502020202020204" pitchFamily="34" charset="0"/>
                        </a:rPr>
                        <a:t>Contado</a:t>
                      </a:r>
                      <a:endParaRPr lang="es-EC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>
                          <a:effectLst/>
                          <a:latin typeface="Century Gothic" panose="020B0502020202020204" pitchFamily="34" charset="0"/>
                        </a:rPr>
                        <a:t>Pagaré</a:t>
                      </a:r>
                      <a:endParaRPr lang="es-EC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53712962"/>
                  </a:ext>
                </a:extLst>
              </a:tr>
              <a:tr h="309700"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Mala Venta</a:t>
                      </a:r>
                      <a:endParaRPr lang="es-EC" sz="12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>
                          <a:effectLst/>
                          <a:latin typeface="Century Gothic" panose="020B0502020202020204" pitchFamily="34" charset="0"/>
                        </a:rPr>
                        <a:t>19,00%</a:t>
                      </a:r>
                      <a:endParaRPr lang="es-EC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 dirty="0">
                          <a:effectLst/>
                          <a:latin typeface="Century Gothic" panose="020B0502020202020204" pitchFamily="34" charset="0"/>
                        </a:rPr>
                        <a:t>81%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>
                          <a:effectLst/>
                          <a:latin typeface="Century Gothic" panose="020B0502020202020204" pitchFamily="34" charset="0"/>
                        </a:rPr>
                        <a:t>28%</a:t>
                      </a:r>
                      <a:endParaRPr lang="es-EC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>
                          <a:effectLst/>
                          <a:latin typeface="Century Gothic" panose="020B0502020202020204" pitchFamily="34" charset="0"/>
                        </a:rPr>
                        <a:t>72%</a:t>
                      </a:r>
                      <a:endParaRPr lang="es-EC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52863269"/>
                  </a:ext>
                </a:extLst>
              </a:tr>
              <a:tr h="309700"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No Mala Venta</a:t>
                      </a:r>
                      <a:endParaRPr lang="es-EC" sz="12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 dirty="0">
                          <a:effectLst/>
                          <a:latin typeface="Century Gothic" panose="020B0502020202020204" pitchFamily="34" charset="0"/>
                        </a:rPr>
                        <a:t>39,00%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 dirty="0">
                          <a:effectLst/>
                          <a:latin typeface="Century Gothic" panose="020B0502020202020204" pitchFamily="34" charset="0"/>
                        </a:rPr>
                        <a:t>61%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>
                          <a:effectLst/>
                          <a:latin typeface="Century Gothic" panose="020B0502020202020204" pitchFamily="34" charset="0"/>
                        </a:rPr>
                        <a:t>33%</a:t>
                      </a:r>
                      <a:endParaRPr lang="es-EC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 dirty="0">
                          <a:effectLst/>
                          <a:latin typeface="Century Gothic" panose="020B0502020202020204" pitchFamily="34" charset="0"/>
                        </a:rPr>
                        <a:t>67%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81419935"/>
                  </a:ext>
                </a:extLst>
              </a:tr>
            </a:tbl>
          </a:graphicData>
        </a:graphic>
      </p:graphicFrame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CDEE342D-C5E2-D424-526A-D9F6B2D5D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907373"/>
              </p:ext>
            </p:extLst>
          </p:nvPr>
        </p:nvGraphicFramePr>
        <p:xfrm>
          <a:off x="1109003" y="4652330"/>
          <a:ext cx="9973997" cy="914696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4274571">
                  <a:extLst>
                    <a:ext uri="{9D8B030D-6E8A-4147-A177-3AD203B41FA5}">
                      <a16:colId xmlns:a16="http://schemas.microsoft.com/office/drawing/2014/main" val="2301677234"/>
                    </a:ext>
                  </a:extLst>
                </a:gridCol>
                <a:gridCol w="2849713">
                  <a:extLst>
                    <a:ext uri="{9D8B030D-6E8A-4147-A177-3AD203B41FA5}">
                      <a16:colId xmlns:a16="http://schemas.microsoft.com/office/drawing/2014/main" val="2870285513"/>
                    </a:ext>
                  </a:extLst>
                </a:gridCol>
                <a:gridCol w="2849713">
                  <a:extLst>
                    <a:ext uri="{9D8B030D-6E8A-4147-A177-3AD203B41FA5}">
                      <a16:colId xmlns:a16="http://schemas.microsoft.com/office/drawing/2014/main" val="2684740347"/>
                    </a:ext>
                  </a:extLst>
                </a:gridCol>
              </a:tblGrid>
              <a:tr h="290077"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Clasificación</a:t>
                      </a:r>
                      <a:endParaRPr lang="es-EC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54823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C" sz="14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MONTO TOTAL</a:t>
                      </a:r>
                      <a:endParaRPr lang="es-EC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5482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805038"/>
                  </a:ext>
                </a:extLst>
              </a:tr>
              <a:tr h="307016"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s-EC" sz="12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  <a:endParaRPr lang="es-EC" sz="12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3D3D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UAM</a:t>
                      </a:r>
                      <a:endParaRPr lang="es-EC" sz="12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3D3D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835546"/>
                  </a:ext>
                </a:extLst>
              </a:tr>
              <a:tr h="317603"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b="1" u="none" strike="noStrik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Mala Venta</a:t>
                      </a:r>
                      <a:endParaRPr lang="es-EC" sz="1200" b="1" i="0" u="none" strike="noStrik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 dirty="0">
                          <a:effectLst/>
                          <a:latin typeface="Century Gothic" panose="020B0502020202020204" pitchFamily="34" charset="0"/>
                        </a:rPr>
                        <a:t> $    67.398.238,15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 dirty="0">
                          <a:effectLst/>
                          <a:latin typeface="Century Gothic" panose="020B0502020202020204" pitchFamily="34" charset="0"/>
                        </a:rPr>
                        <a:t> $    38.920.333,5 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3738918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7808C42-C54D-195F-ADBD-A764272D8D95}"/>
              </a:ext>
            </a:extLst>
          </p:cNvPr>
          <p:cNvSpPr txBox="1">
            <a:spLocks/>
          </p:cNvSpPr>
          <p:nvPr/>
        </p:nvSpPr>
        <p:spPr>
          <a:xfrm>
            <a:off x="827635" y="435775"/>
            <a:ext cx="7610113" cy="6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>
                <a:solidFill>
                  <a:srgbClr val="548235"/>
                </a:solidFill>
                <a:latin typeface="Century Gothic" panose="020B0502020202020204" pitchFamily="34" charset="0"/>
              </a:rPr>
              <a:t>Mala Venta solo 2022-2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520F390-5F33-8CBB-BCF8-5234D66D9B9F}"/>
              </a:ext>
            </a:extLst>
          </p:cNvPr>
          <p:cNvSpPr/>
          <p:nvPr/>
        </p:nvSpPr>
        <p:spPr>
          <a:xfrm flipH="1">
            <a:off x="670665" y="412471"/>
            <a:ext cx="57685" cy="631925"/>
          </a:xfrm>
          <a:prstGeom prst="rect">
            <a:avLst/>
          </a:prstGeom>
          <a:solidFill>
            <a:srgbClr val="548235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2253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E08F06-1A54-C1C7-F438-125827E711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0" r="1289" b="1859"/>
          <a:stretch/>
        </p:blipFill>
        <p:spPr>
          <a:xfrm>
            <a:off x="8537458" y="435775"/>
            <a:ext cx="3175840" cy="63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106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345C44EC-A821-9D1D-CFDC-C59D462D4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87521"/>
              </p:ext>
            </p:extLst>
          </p:nvPr>
        </p:nvGraphicFramePr>
        <p:xfrm>
          <a:off x="991730" y="4270563"/>
          <a:ext cx="4696308" cy="19832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046">
                  <a:extLst>
                    <a:ext uri="{9D8B030D-6E8A-4147-A177-3AD203B41FA5}">
                      <a16:colId xmlns:a16="http://schemas.microsoft.com/office/drawing/2014/main" val="954459541"/>
                    </a:ext>
                  </a:extLst>
                </a:gridCol>
                <a:gridCol w="1206510">
                  <a:extLst>
                    <a:ext uri="{9D8B030D-6E8A-4147-A177-3AD203B41FA5}">
                      <a16:colId xmlns:a16="http://schemas.microsoft.com/office/drawing/2014/main" val="2411882462"/>
                    </a:ext>
                  </a:extLst>
                </a:gridCol>
                <a:gridCol w="1440782">
                  <a:extLst>
                    <a:ext uri="{9D8B030D-6E8A-4147-A177-3AD203B41FA5}">
                      <a16:colId xmlns:a16="http://schemas.microsoft.com/office/drawing/2014/main" val="1307829221"/>
                    </a:ext>
                  </a:extLst>
                </a:gridCol>
                <a:gridCol w="1101970">
                  <a:extLst>
                    <a:ext uri="{9D8B030D-6E8A-4147-A177-3AD203B41FA5}">
                      <a16:colId xmlns:a16="http://schemas.microsoft.com/office/drawing/2014/main" val="1274984028"/>
                    </a:ext>
                  </a:extLst>
                </a:gridCol>
              </a:tblGrid>
              <a:tr h="661074"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Factura Inflada</a:t>
                      </a:r>
                      <a:endParaRPr lang="es-EC" sz="12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b="1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Ventas</a:t>
                      </a:r>
                      <a:endParaRPr lang="es-EC" sz="1200" b="1" i="0" u="none" strike="noStrike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b="1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MontoNetoC</a:t>
                      </a:r>
                      <a:endParaRPr lang="es-EC" sz="1200" b="1" i="0" u="none" strike="noStrike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MontoNetoD</a:t>
                      </a:r>
                      <a:endParaRPr lang="es-EC" sz="12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260317"/>
                  </a:ext>
                </a:extLst>
              </a:tr>
              <a:tr h="661074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u="none" strike="noStrike" dirty="0">
                          <a:effectLst/>
                          <a:latin typeface="Century Gothic" panose="020B0502020202020204" pitchFamily="34" charset="0"/>
                        </a:rPr>
                        <a:t>0</a:t>
                      </a:r>
                      <a:endParaRPr lang="es-EC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u="none" strike="noStrike" dirty="0">
                          <a:effectLst/>
                          <a:latin typeface="Century Gothic" panose="020B0502020202020204" pitchFamily="34" charset="0"/>
                        </a:rPr>
                        <a:t>82241</a:t>
                      </a:r>
                      <a:endParaRPr lang="es-EC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u="none" strike="noStrike" dirty="0">
                          <a:effectLst/>
                          <a:latin typeface="Century Gothic" panose="020B0502020202020204" pitchFamily="34" charset="0"/>
                        </a:rPr>
                        <a:t> 24.742.356.588,09 </a:t>
                      </a:r>
                      <a:endParaRPr lang="es-EC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u="none" strike="noStrike" dirty="0">
                          <a:effectLst/>
                          <a:latin typeface="Century Gothic" panose="020B0502020202020204" pitchFamily="34" charset="0"/>
                        </a:rPr>
                        <a:t>45.819.178,87 </a:t>
                      </a:r>
                      <a:endParaRPr lang="es-EC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812736"/>
                  </a:ext>
                </a:extLst>
              </a:tr>
              <a:tr h="661074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u="none" strike="noStrike" dirty="0"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  <a:endParaRPr lang="es-EC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u="none" strike="noStrike">
                          <a:effectLst/>
                          <a:latin typeface="Century Gothic" panose="020B0502020202020204" pitchFamily="34" charset="0"/>
                        </a:rPr>
                        <a:t>62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u="none" strike="noStrike" dirty="0">
                          <a:effectLst/>
                          <a:latin typeface="Century Gothic" panose="020B0502020202020204" pitchFamily="34" charset="0"/>
                        </a:rPr>
                        <a:t>   1.176.777.735,11 </a:t>
                      </a:r>
                      <a:endParaRPr lang="es-EC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u="none" strike="noStrike" dirty="0">
                          <a:effectLst/>
                          <a:latin typeface="Century Gothic" panose="020B0502020202020204" pitchFamily="34" charset="0"/>
                        </a:rPr>
                        <a:t>2.179.218,03 </a:t>
                      </a:r>
                      <a:endParaRPr lang="es-EC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224589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8E27EC5-1462-13FB-7E05-22D91A7CE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541487"/>
              </p:ext>
            </p:extLst>
          </p:nvPr>
        </p:nvGraphicFramePr>
        <p:xfrm>
          <a:off x="6332764" y="4270564"/>
          <a:ext cx="5038350" cy="1983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3368">
                  <a:extLst>
                    <a:ext uri="{9D8B030D-6E8A-4147-A177-3AD203B41FA5}">
                      <a16:colId xmlns:a16="http://schemas.microsoft.com/office/drawing/2014/main" val="3797974958"/>
                    </a:ext>
                  </a:extLst>
                </a:gridCol>
                <a:gridCol w="2024982">
                  <a:extLst>
                    <a:ext uri="{9D8B030D-6E8A-4147-A177-3AD203B41FA5}">
                      <a16:colId xmlns:a16="http://schemas.microsoft.com/office/drawing/2014/main" val="3516559630"/>
                    </a:ext>
                  </a:extLst>
                </a:gridCol>
              </a:tblGrid>
              <a:tr h="247903"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Periodo</a:t>
                      </a:r>
                      <a:endParaRPr lang="es-EC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Infladas</a:t>
                      </a:r>
                      <a:endParaRPr lang="es-EC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12765"/>
                  </a:ext>
                </a:extLst>
              </a:tr>
              <a:tr h="247903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u="none" strike="noStrike" dirty="0">
                          <a:effectLst/>
                          <a:latin typeface="Century Gothic" panose="020B0502020202020204" pitchFamily="34" charset="0"/>
                        </a:rPr>
                        <a:t>2019-2</a:t>
                      </a:r>
                      <a:endParaRPr lang="es-EC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u="none" strike="noStrike" dirty="0">
                          <a:effectLst/>
                          <a:latin typeface="Century Gothic" panose="020B0502020202020204" pitchFamily="34" charset="0"/>
                        </a:rPr>
                        <a:t> $  70.208.856,18 </a:t>
                      </a:r>
                      <a:endParaRPr lang="es-EC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261641"/>
                  </a:ext>
                </a:extLst>
              </a:tr>
              <a:tr h="247903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u="none" strike="noStrike">
                          <a:effectLst/>
                          <a:latin typeface="Century Gothic" panose="020B0502020202020204" pitchFamily="34" charset="0"/>
                        </a:rPr>
                        <a:t>2019-3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u="none" strike="noStrike" dirty="0">
                          <a:effectLst/>
                          <a:latin typeface="Century Gothic" panose="020B0502020202020204" pitchFamily="34" charset="0"/>
                        </a:rPr>
                        <a:t> $280.918.350,58 </a:t>
                      </a:r>
                      <a:endParaRPr lang="es-EC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952251"/>
                  </a:ext>
                </a:extLst>
              </a:tr>
              <a:tr h="247903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u="none" strike="noStrike">
                          <a:effectLst/>
                          <a:latin typeface="Century Gothic" panose="020B0502020202020204" pitchFamily="34" charset="0"/>
                        </a:rPr>
                        <a:t>2020-1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u="none" strike="noStrike" dirty="0">
                          <a:effectLst/>
                          <a:latin typeface="Century Gothic" panose="020B0502020202020204" pitchFamily="34" charset="0"/>
                        </a:rPr>
                        <a:t> $814.413.884,85 </a:t>
                      </a:r>
                      <a:endParaRPr lang="es-EC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078936"/>
                  </a:ext>
                </a:extLst>
              </a:tr>
              <a:tr h="247903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u="none" strike="noStrike">
                          <a:effectLst/>
                          <a:latin typeface="Century Gothic" panose="020B0502020202020204" pitchFamily="34" charset="0"/>
                        </a:rPr>
                        <a:t>2021-1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u="none" strike="noStrike">
                          <a:effectLst/>
                          <a:latin typeface="Century Gothic" panose="020B0502020202020204" pitchFamily="34" charset="0"/>
                        </a:rPr>
                        <a:t> $    2.648.006,00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339756"/>
                  </a:ext>
                </a:extLst>
              </a:tr>
              <a:tr h="247903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u="none" strike="noStrike">
                          <a:effectLst/>
                          <a:latin typeface="Century Gothic" panose="020B0502020202020204" pitchFamily="34" charset="0"/>
                        </a:rPr>
                        <a:t>2021-2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u="none" strike="noStrike" dirty="0">
                          <a:effectLst/>
                          <a:latin typeface="Century Gothic" panose="020B0502020202020204" pitchFamily="34" charset="0"/>
                        </a:rPr>
                        <a:t> $    2.841.561,00 </a:t>
                      </a:r>
                      <a:endParaRPr lang="es-EC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195200"/>
                  </a:ext>
                </a:extLst>
              </a:tr>
              <a:tr h="247903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u="none" strike="noStrike">
                          <a:effectLst/>
                          <a:latin typeface="Century Gothic" panose="020B0502020202020204" pitchFamily="34" charset="0"/>
                        </a:rPr>
                        <a:t>2021-3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u="none" strike="noStrike">
                          <a:effectLst/>
                          <a:latin typeface="Century Gothic" panose="020B0502020202020204" pitchFamily="34" charset="0"/>
                        </a:rPr>
                        <a:t> $    2.576.057,50 </a:t>
                      </a:r>
                      <a:endParaRPr lang="es-EC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49745"/>
                  </a:ext>
                </a:extLst>
              </a:tr>
              <a:tr h="247903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u="none" strike="noStrike" dirty="0">
                          <a:effectLst/>
                          <a:latin typeface="Century Gothic" panose="020B0502020202020204" pitchFamily="34" charset="0"/>
                        </a:rPr>
                        <a:t>2023-1</a:t>
                      </a:r>
                      <a:endParaRPr lang="es-EC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u="none" strike="noStrike" dirty="0">
                          <a:effectLst/>
                          <a:latin typeface="Century Gothic" panose="020B0502020202020204" pitchFamily="34" charset="0"/>
                        </a:rPr>
                        <a:t> $    3.171.019,00 </a:t>
                      </a:r>
                      <a:endParaRPr lang="es-EC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946795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A9CB360C-7582-D6B1-717E-DC81A8176D0B}"/>
              </a:ext>
            </a:extLst>
          </p:cNvPr>
          <p:cNvSpPr txBox="1">
            <a:spLocks/>
          </p:cNvSpPr>
          <p:nvPr/>
        </p:nvSpPr>
        <p:spPr>
          <a:xfrm>
            <a:off x="827635" y="435775"/>
            <a:ext cx="7610113" cy="6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>
                <a:solidFill>
                  <a:srgbClr val="548235"/>
                </a:solidFill>
                <a:latin typeface="Century Gothic" panose="020B0502020202020204" pitchFamily="34" charset="0"/>
              </a:rPr>
              <a:t>Facturas Infladas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04EFC58-37C7-E481-49B4-2233EF4637C4}"/>
              </a:ext>
            </a:extLst>
          </p:cNvPr>
          <p:cNvSpPr/>
          <p:nvPr/>
        </p:nvSpPr>
        <p:spPr>
          <a:xfrm flipH="1">
            <a:off x="670665" y="412471"/>
            <a:ext cx="57685" cy="631925"/>
          </a:xfrm>
          <a:prstGeom prst="rect">
            <a:avLst/>
          </a:prstGeom>
          <a:solidFill>
            <a:srgbClr val="548235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2253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DF687D0-09BD-4083-D7E9-3300FDABCA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0" r="1289" b="1859"/>
          <a:stretch/>
        </p:blipFill>
        <p:spPr>
          <a:xfrm>
            <a:off x="8537458" y="435775"/>
            <a:ext cx="3175840" cy="631925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4AD37E2C-E214-012F-13F6-0F8B2B34FB04}"/>
              </a:ext>
            </a:extLst>
          </p:cNvPr>
          <p:cNvSpPr txBox="1">
            <a:spLocks/>
          </p:cNvSpPr>
          <p:nvPr/>
        </p:nvSpPr>
        <p:spPr>
          <a:xfrm>
            <a:off x="4295065" y="1699948"/>
            <a:ext cx="7076049" cy="19832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dirty="0">
                <a:latin typeface="Century Gothic" panose="020B0502020202020204" pitchFamily="34" charset="0"/>
              </a:rPr>
              <a:t>Fenómeno encontrado en 2019 (C1 a C3) y con menor intensidad durante 2020 y 2021.</a:t>
            </a:r>
          </a:p>
          <a:p>
            <a:r>
              <a:rPr lang="es-MX" sz="1800" dirty="0">
                <a:latin typeface="Century Gothic" panose="020B0502020202020204" pitchFamily="34" charset="0"/>
              </a:rPr>
              <a:t>Consisten en facturaciones de más de 2.5 millones de colones individuales para estudiantes nuevos en grados de Bachillerato y Licenciatura.</a:t>
            </a:r>
          </a:p>
          <a:p>
            <a:r>
              <a:rPr lang="es-MX" sz="1800" dirty="0">
                <a:latin typeface="Century Gothic" panose="020B0502020202020204" pitchFamily="34" charset="0"/>
              </a:rPr>
              <a:t>El promedio de la factura individual es de 19 millones de colones llegando a casos donde sobrepasa los 32 millones.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8828557C-75D0-6D8C-3DC2-41F075C26EDE}"/>
              </a:ext>
            </a:extLst>
          </p:cNvPr>
          <p:cNvCxnSpPr>
            <a:cxnSpLocks/>
          </p:cNvCxnSpPr>
          <p:nvPr/>
        </p:nvCxnSpPr>
        <p:spPr>
          <a:xfrm>
            <a:off x="3845007" y="1524175"/>
            <a:ext cx="0" cy="2428847"/>
          </a:xfrm>
          <a:prstGeom prst="line">
            <a:avLst/>
          </a:prstGeom>
          <a:ln w="38100">
            <a:solidFill>
              <a:srgbClr val="3D3D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 descr="Documento con relleno sólido">
            <a:extLst>
              <a:ext uri="{FF2B5EF4-FFF2-40B4-BE49-F238E27FC236}">
                <a16:creationId xmlns:a16="http://schemas.microsoft.com/office/drawing/2014/main" id="{3CDB7D3B-C6E2-0839-2DF5-25BAA4953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48994" y="1568133"/>
            <a:ext cx="2245956" cy="224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22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2BB5E0E2-4E6F-4FB6-D299-8F37B6619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11173" b="18337"/>
          <a:stretch/>
        </p:blipFill>
        <p:spPr>
          <a:xfrm>
            <a:off x="728350" y="4403187"/>
            <a:ext cx="11162970" cy="1885514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FCD2C86-DE81-9A1D-F8FF-BE825D172E65}"/>
              </a:ext>
            </a:extLst>
          </p:cNvPr>
          <p:cNvSpPr txBox="1">
            <a:spLocks/>
          </p:cNvSpPr>
          <p:nvPr/>
        </p:nvSpPr>
        <p:spPr>
          <a:xfrm>
            <a:off x="827635" y="435775"/>
            <a:ext cx="7610113" cy="6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>
                <a:solidFill>
                  <a:srgbClr val="548235"/>
                </a:solidFill>
                <a:latin typeface="Century Gothic" panose="020B0502020202020204" pitchFamily="34" charset="0"/>
              </a:rPr>
              <a:t>Conclusiones sobre facturación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C1BC939-5261-694A-92E1-85C7DF5C57F0}"/>
              </a:ext>
            </a:extLst>
          </p:cNvPr>
          <p:cNvSpPr/>
          <p:nvPr/>
        </p:nvSpPr>
        <p:spPr>
          <a:xfrm flipH="1">
            <a:off x="670665" y="412471"/>
            <a:ext cx="57685" cy="631925"/>
          </a:xfrm>
          <a:prstGeom prst="rect">
            <a:avLst/>
          </a:prstGeom>
          <a:solidFill>
            <a:srgbClr val="548235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2253"/>
              </a:solidFill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D3B35FF-C46E-5A6E-27A4-6908B91BC3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0" r="1289" b="1859"/>
          <a:stretch/>
        </p:blipFill>
        <p:spPr>
          <a:xfrm>
            <a:off x="8537458" y="435775"/>
            <a:ext cx="3175840" cy="631925"/>
          </a:xfrm>
          <a:prstGeom prst="rect">
            <a:avLst/>
          </a:prstGeom>
        </p:spPr>
      </p:pic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CA8AB5A7-F209-F13F-2A3A-550306B4B44C}"/>
              </a:ext>
            </a:extLst>
          </p:cNvPr>
          <p:cNvSpPr txBox="1">
            <a:spLocks/>
          </p:cNvSpPr>
          <p:nvPr/>
        </p:nvSpPr>
        <p:spPr>
          <a:xfrm>
            <a:off x="4295065" y="1699948"/>
            <a:ext cx="7076049" cy="19832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dirty="0">
                <a:latin typeface="Century Gothic" panose="020B0502020202020204" pitchFamily="34" charset="0"/>
              </a:rPr>
              <a:t>Eliminación de pases automáticos con un impacto de </a:t>
            </a:r>
            <a:r>
              <a:rPr lang="es-MX" sz="1800" b="1" dirty="0">
                <a:latin typeface="Century Gothic" panose="020B0502020202020204" pitchFamily="34" charset="0"/>
              </a:rPr>
              <a:t>2.700 millones de colones (5 millones USD) desde 2018 a 2023.</a:t>
            </a:r>
          </a:p>
          <a:p>
            <a:r>
              <a:rPr lang="es-MX" sz="1800" dirty="0">
                <a:latin typeface="Century Gothic" panose="020B0502020202020204" pitchFamily="34" charset="0"/>
              </a:rPr>
              <a:t>Retiro de facturas infladas por </a:t>
            </a:r>
            <a:r>
              <a:rPr lang="es-MX" sz="1800" b="1" dirty="0">
                <a:latin typeface="Century Gothic" panose="020B0502020202020204" pitchFamily="34" charset="0"/>
              </a:rPr>
              <a:t>1.176millones de colones (2.1millones USD) </a:t>
            </a:r>
            <a:r>
              <a:rPr lang="es-MX" sz="1800" dirty="0">
                <a:latin typeface="Century Gothic" panose="020B0502020202020204" pitchFamily="34" charset="0"/>
              </a:rPr>
              <a:t>en distintos periodos desde 2019 a 2023.</a:t>
            </a:r>
            <a:endParaRPr lang="es-MX" sz="1800" b="1" dirty="0">
              <a:latin typeface="Century Gothic" panose="020B0502020202020204" pitchFamily="34" charset="0"/>
            </a:endParaRPr>
          </a:p>
          <a:p>
            <a:r>
              <a:rPr lang="es-MX" sz="1800" dirty="0">
                <a:latin typeface="Century Gothic" panose="020B0502020202020204" pitchFamily="34" charset="0"/>
              </a:rPr>
              <a:t>Impacto de </a:t>
            </a:r>
            <a:r>
              <a:rPr lang="es-MX" sz="1800" b="1" dirty="0">
                <a:latin typeface="Century Gothic" panose="020B0502020202020204" pitchFamily="34" charset="0"/>
              </a:rPr>
              <a:t>106 millones de colones (197.000USD) para el periodo 2022-2, </a:t>
            </a:r>
            <a:r>
              <a:rPr lang="es-MX" sz="1800" dirty="0">
                <a:latin typeface="Century Gothic" panose="020B0502020202020204" pitchFamily="34" charset="0"/>
              </a:rPr>
              <a:t>a razón de Mala Venta.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C992C849-86E8-0B1A-B251-AD65AF74D2DC}"/>
              </a:ext>
            </a:extLst>
          </p:cNvPr>
          <p:cNvCxnSpPr>
            <a:cxnSpLocks/>
          </p:cNvCxnSpPr>
          <p:nvPr/>
        </p:nvCxnSpPr>
        <p:spPr>
          <a:xfrm>
            <a:off x="3845007" y="1524175"/>
            <a:ext cx="0" cy="2428847"/>
          </a:xfrm>
          <a:prstGeom prst="line">
            <a:avLst/>
          </a:prstGeom>
          <a:ln w="38100">
            <a:solidFill>
              <a:srgbClr val="3D3D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Bombilla con relleno sólido">
            <a:extLst>
              <a:ext uri="{FF2B5EF4-FFF2-40B4-BE49-F238E27FC236}">
                <a16:creationId xmlns:a16="http://schemas.microsoft.com/office/drawing/2014/main" id="{2F48B4EF-FFF7-887A-8293-BF8EB2ACB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10061" y="1568132"/>
            <a:ext cx="2384889" cy="2384889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9ED154D1-7246-1766-E016-BB7C2600E807}"/>
              </a:ext>
            </a:extLst>
          </p:cNvPr>
          <p:cNvCxnSpPr/>
          <p:nvPr/>
        </p:nvCxnSpPr>
        <p:spPr>
          <a:xfrm>
            <a:off x="1871003" y="5359791"/>
            <a:ext cx="9842295" cy="0"/>
          </a:xfrm>
          <a:prstGeom prst="line">
            <a:avLst/>
          </a:prstGeom>
          <a:ln>
            <a:solidFill>
              <a:srgbClr val="54823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43A2A387-A7D2-A180-51E4-C63801FB6C3B}"/>
              </a:ext>
            </a:extLst>
          </p:cNvPr>
          <p:cNvCxnSpPr/>
          <p:nvPr/>
        </p:nvCxnSpPr>
        <p:spPr>
          <a:xfrm>
            <a:off x="5108713" y="4979504"/>
            <a:ext cx="0" cy="1023731"/>
          </a:xfrm>
          <a:prstGeom prst="line">
            <a:avLst/>
          </a:prstGeom>
          <a:ln>
            <a:solidFill>
              <a:srgbClr val="54823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68B8B71D-AAED-F111-7EDB-187E9C242B93}"/>
              </a:ext>
            </a:extLst>
          </p:cNvPr>
          <p:cNvCxnSpPr/>
          <p:nvPr/>
        </p:nvCxnSpPr>
        <p:spPr>
          <a:xfrm>
            <a:off x="8169965" y="4979504"/>
            <a:ext cx="0" cy="1113183"/>
          </a:xfrm>
          <a:prstGeom prst="line">
            <a:avLst/>
          </a:prstGeom>
          <a:ln>
            <a:solidFill>
              <a:srgbClr val="54823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0462869A-6FD4-719A-823C-9202C811AEB9}"/>
              </a:ext>
            </a:extLst>
          </p:cNvPr>
          <p:cNvCxnSpPr/>
          <p:nvPr/>
        </p:nvCxnSpPr>
        <p:spPr>
          <a:xfrm>
            <a:off x="11241157" y="5059017"/>
            <a:ext cx="0" cy="94421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0206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2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8124DBF-71DF-377B-D59C-4D6C5E50BF4B}"/>
              </a:ext>
            </a:extLst>
          </p:cNvPr>
          <p:cNvSpPr/>
          <p:nvPr/>
        </p:nvSpPr>
        <p:spPr>
          <a:xfrm>
            <a:off x="2008414" y="1723649"/>
            <a:ext cx="2167389" cy="4698576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entury Gothic" panose="020B0502020202020204" pitchFamily="34" charset="0"/>
              </a:rPr>
              <a:t>1.316</a:t>
            </a:r>
          </a:p>
          <a:p>
            <a:pPr algn="ctr"/>
            <a:r>
              <a:rPr lang="en-US" sz="2400" b="1" dirty="0" err="1">
                <a:latin typeface="Century Gothic" panose="020B0502020202020204" pitchFamily="34" charset="0"/>
              </a:rPr>
              <a:t>millones</a:t>
            </a:r>
            <a:endParaRPr lang="es-EC" sz="2400" b="1" dirty="0">
              <a:latin typeface="Century Gothic" panose="020B0502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0713C02-B418-E42A-DA9D-0EC266EB6BF4}"/>
              </a:ext>
            </a:extLst>
          </p:cNvPr>
          <p:cNvSpPr/>
          <p:nvPr/>
        </p:nvSpPr>
        <p:spPr>
          <a:xfrm>
            <a:off x="4175803" y="1723649"/>
            <a:ext cx="2167391" cy="457304"/>
          </a:xfrm>
          <a:prstGeom prst="rect">
            <a:avLst/>
          </a:prstGeom>
          <a:solidFill>
            <a:srgbClr val="3D3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60 </a:t>
            </a:r>
            <a:r>
              <a:rPr lang="en-US" b="1" dirty="0" err="1">
                <a:latin typeface="Century Gothic" panose="020B0502020202020204" pitchFamily="34" charset="0"/>
              </a:rPr>
              <a:t>millones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latin typeface="Century Gothic" panose="020B0502020202020204" pitchFamily="34" charset="0"/>
              </a:rPr>
              <a:t>en</a:t>
            </a:r>
            <a:r>
              <a:rPr lang="en-US" sz="1400" dirty="0">
                <a:latin typeface="Century Gothic" panose="020B0502020202020204" pitchFamily="34" charset="0"/>
              </a:rPr>
              <a:t> </a:t>
            </a:r>
            <a:r>
              <a:rPr lang="es-EC" sz="1400" dirty="0">
                <a:latin typeface="Century Gothic" panose="020B0502020202020204" pitchFamily="34" charset="0"/>
              </a:rPr>
              <a:t>PA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3878F5E-D57C-EB5A-E6CA-4142C3CAAC71}"/>
              </a:ext>
            </a:extLst>
          </p:cNvPr>
          <p:cNvSpPr/>
          <p:nvPr/>
        </p:nvSpPr>
        <p:spPr>
          <a:xfrm>
            <a:off x="4175805" y="2180953"/>
            <a:ext cx="2167389" cy="8358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106 </a:t>
            </a:r>
            <a:r>
              <a:rPr lang="en-US" b="1" dirty="0" err="1">
                <a:latin typeface="Century Gothic" panose="020B0502020202020204" pitchFamily="34" charset="0"/>
              </a:rPr>
              <a:t>millones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s-EC" sz="1400" dirty="0">
                <a:latin typeface="Century Gothic" panose="020B0502020202020204" pitchFamily="34" charset="0"/>
              </a:rPr>
              <a:t>en Mala Venta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07AC9B-3E08-8EF5-C085-1E3E4DC29747}"/>
              </a:ext>
            </a:extLst>
          </p:cNvPr>
          <p:cNvSpPr/>
          <p:nvPr/>
        </p:nvSpPr>
        <p:spPr>
          <a:xfrm>
            <a:off x="4175803" y="3016803"/>
            <a:ext cx="2167391" cy="3405421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entury Gothic" panose="020B0502020202020204" pitchFamily="34" charset="0"/>
              </a:rPr>
              <a:t>1.150</a:t>
            </a:r>
          </a:p>
          <a:p>
            <a:pPr algn="ctr"/>
            <a:r>
              <a:rPr lang="en-US" sz="2400" b="1" dirty="0" err="1">
                <a:latin typeface="Century Gothic" panose="020B0502020202020204" pitchFamily="34" charset="0"/>
              </a:rPr>
              <a:t>millones</a:t>
            </a:r>
            <a:endParaRPr lang="es-EC" sz="2400" b="1" dirty="0">
              <a:latin typeface="Century Gothic" panose="020B0502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9433CEF-D941-326E-A73E-463A97194BCE}"/>
              </a:ext>
            </a:extLst>
          </p:cNvPr>
          <p:cNvSpPr/>
          <p:nvPr/>
        </p:nvSpPr>
        <p:spPr>
          <a:xfrm>
            <a:off x="7231591" y="3284815"/>
            <a:ext cx="2167391" cy="3137410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entury Gothic" panose="020B0502020202020204" pitchFamily="34" charset="0"/>
              </a:rPr>
              <a:t>1.040 </a:t>
            </a:r>
            <a:r>
              <a:rPr lang="en-US" sz="2400" b="1" dirty="0" err="1">
                <a:latin typeface="Century Gothic" panose="020B0502020202020204" pitchFamily="34" charset="0"/>
              </a:rPr>
              <a:t>millones</a:t>
            </a:r>
            <a:endParaRPr lang="es-EC" sz="2400" b="1" dirty="0">
              <a:latin typeface="Century Gothic" panose="020B0502020202020204" pitchFamily="34" charset="0"/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F3DF0EC-75D9-030D-A6B1-F88FE47F20A7}"/>
              </a:ext>
            </a:extLst>
          </p:cNvPr>
          <p:cNvCxnSpPr>
            <a:cxnSpLocks/>
            <a:stCxn id="19" idx="5"/>
            <a:endCxn id="11" idx="0"/>
          </p:cNvCxnSpPr>
          <p:nvPr/>
        </p:nvCxnSpPr>
        <p:spPr>
          <a:xfrm>
            <a:off x="6639840" y="2110084"/>
            <a:ext cx="1675447" cy="1174731"/>
          </a:xfrm>
          <a:prstGeom prst="straightConnector1">
            <a:avLst/>
          </a:prstGeom>
          <a:ln w="38100"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ipse 13">
            <a:extLst>
              <a:ext uri="{FF2B5EF4-FFF2-40B4-BE49-F238E27FC236}">
                <a16:creationId xmlns:a16="http://schemas.microsoft.com/office/drawing/2014/main" id="{9620C75D-AEAA-5915-35A7-7D8134C1B915}"/>
              </a:ext>
            </a:extLst>
          </p:cNvPr>
          <p:cNvSpPr/>
          <p:nvPr/>
        </p:nvSpPr>
        <p:spPr>
          <a:xfrm>
            <a:off x="7557216" y="1486242"/>
            <a:ext cx="1410465" cy="1389421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latin typeface="Century Gothic" panose="020B0502020202020204" pitchFamily="34" charset="0"/>
              </a:rPr>
              <a:t>-9%  </a:t>
            </a:r>
          </a:p>
          <a:p>
            <a:pPr algn="ctr"/>
            <a:r>
              <a:rPr lang="es-EC" sz="900" dirty="0">
                <a:latin typeface="Century Gothic" panose="020B0502020202020204" pitchFamily="34" charset="0"/>
              </a:rPr>
              <a:t>En facturación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ABF39D0-A70F-4A58-5985-D93840599E75}"/>
              </a:ext>
            </a:extLst>
          </p:cNvPr>
          <p:cNvSpPr txBox="1">
            <a:spLocks/>
          </p:cNvSpPr>
          <p:nvPr/>
        </p:nvSpPr>
        <p:spPr>
          <a:xfrm>
            <a:off x="827635" y="435775"/>
            <a:ext cx="7610113" cy="6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>
                <a:solidFill>
                  <a:srgbClr val="548235"/>
                </a:solidFill>
                <a:latin typeface="Century Gothic" panose="020B0502020202020204" pitchFamily="34" charset="0"/>
              </a:rPr>
              <a:t>Conclusiones sobre facturación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94E6188-5747-5923-6C8F-7821F2976993}"/>
              </a:ext>
            </a:extLst>
          </p:cNvPr>
          <p:cNvSpPr/>
          <p:nvPr/>
        </p:nvSpPr>
        <p:spPr>
          <a:xfrm flipH="1">
            <a:off x="670665" y="412471"/>
            <a:ext cx="57685" cy="631925"/>
          </a:xfrm>
          <a:prstGeom prst="rect">
            <a:avLst/>
          </a:prstGeom>
          <a:solidFill>
            <a:srgbClr val="548235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2253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D1EC4E5-5F86-6C44-B2FC-90BEF1901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0" r="1289" b="1859"/>
          <a:stretch/>
        </p:blipFill>
        <p:spPr>
          <a:xfrm>
            <a:off x="8537458" y="435775"/>
            <a:ext cx="3175840" cy="631925"/>
          </a:xfrm>
          <a:prstGeom prst="rect">
            <a:avLst/>
          </a:prstGeo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32C58EDA-A129-6176-5A54-AAE7313F2D85}"/>
              </a:ext>
            </a:extLst>
          </p:cNvPr>
          <p:cNvSpPr/>
          <p:nvPr/>
        </p:nvSpPr>
        <p:spPr>
          <a:xfrm>
            <a:off x="6441975" y="1912219"/>
            <a:ext cx="231813" cy="231813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191201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3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  <p:bldP spid="10" grpId="0" animBg="1"/>
      <p:bldP spid="11" grpId="0" animBg="1"/>
      <p:bldP spid="14" grpId="0" animBg="1"/>
      <p:bldP spid="3" grpId="0"/>
      <p:bldP spid="5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A0349A-B67E-A33C-E144-AAB1612970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3" name="Imagen 2" descr="Un letrero de color negro&#10;&#10;Descripción generada automáticamente con confianza baja">
            <a:extLst>
              <a:ext uri="{FF2B5EF4-FFF2-40B4-BE49-F238E27FC236}">
                <a16:creationId xmlns:a16="http://schemas.microsoft.com/office/drawing/2014/main" id="{671755A9-3031-323A-B52D-1980EEB9A4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3"/>
          <a:stretch/>
        </p:blipFill>
        <p:spPr>
          <a:xfrm>
            <a:off x="401900" y="4041667"/>
            <a:ext cx="7055343" cy="281633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DA461DB-D317-610A-CCF0-1C28E2CEC114}"/>
              </a:ext>
            </a:extLst>
          </p:cNvPr>
          <p:cNvSpPr txBox="1"/>
          <p:nvPr/>
        </p:nvSpPr>
        <p:spPr>
          <a:xfrm>
            <a:off x="983685" y="2413337"/>
            <a:ext cx="10224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dirty="0">
                <a:solidFill>
                  <a:srgbClr val="3D3D3E"/>
                </a:solidFill>
                <a:latin typeface="Century Gothic" panose="020B0502020202020204" pitchFamily="34" charset="0"/>
              </a:rPr>
              <a:t>Análisis Leads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EF0B91B-F9FC-A7F4-8835-A59BB33FF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9704" y="5960369"/>
            <a:ext cx="4169433" cy="5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7639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8A8AF3B0-1523-3ACB-465B-6F42AC864508}"/>
              </a:ext>
            </a:extLst>
          </p:cNvPr>
          <p:cNvSpPr/>
          <p:nvPr/>
        </p:nvSpPr>
        <p:spPr>
          <a:xfrm>
            <a:off x="3401280" y="5789434"/>
            <a:ext cx="6428516" cy="73448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6E2ADCEF-9095-7E0D-7312-8E7756CFA5DE}"/>
              </a:ext>
            </a:extLst>
          </p:cNvPr>
          <p:cNvSpPr/>
          <p:nvPr/>
        </p:nvSpPr>
        <p:spPr>
          <a:xfrm>
            <a:off x="2631325" y="1368571"/>
            <a:ext cx="3746499" cy="3654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Leads</a:t>
            </a:r>
            <a:endParaRPr lang="es-EC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414A5227-5387-47E5-9A13-EBEE91306C41}"/>
              </a:ext>
            </a:extLst>
          </p:cNvPr>
          <p:cNvSpPr/>
          <p:nvPr/>
        </p:nvSpPr>
        <p:spPr>
          <a:xfrm>
            <a:off x="442059" y="5747039"/>
            <a:ext cx="2582989" cy="888324"/>
          </a:xfrm>
          <a:prstGeom prst="roundRect">
            <a:avLst>
              <a:gd name="adj" fmla="val 12764"/>
            </a:avLst>
          </a:prstGeom>
          <a:solidFill>
            <a:schemeClr val="accent2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5EA347C-C861-463D-8D09-D705DF60B961}"/>
              </a:ext>
            </a:extLst>
          </p:cNvPr>
          <p:cNvCxnSpPr>
            <a:cxnSpLocks/>
          </p:cNvCxnSpPr>
          <p:nvPr/>
        </p:nvCxnSpPr>
        <p:spPr>
          <a:xfrm>
            <a:off x="6614907" y="1250165"/>
            <a:ext cx="0" cy="4315943"/>
          </a:xfrm>
          <a:prstGeom prst="line">
            <a:avLst/>
          </a:prstGeom>
          <a:ln w="28575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0879EDA-502B-4B20-A996-16DF4388D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144495"/>
              </p:ext>
            </p:extLst>
          </p:nvPr>
        </p:nvGraphicFramePr>
        <p:xfrm>
          <a:off x="2631325" y="1834940"/>
          <a:ext cx="3746500" cy="3731168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2886704566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579423070"/>
                    </a:ext>
                  </a:extLst>
                </a:gridCol>
              </a:tblGrid>
              <a:tr h="266512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Estados de Posible Cliente</a:t>
                      </a:r>
                      <a:endParaRPr lang="es-419" sz="10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Cuenta de Fase/Estado</a:t>
                      </a:r>
                      <a:endParaRPr lang="es-419" sz="10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561564"/>
                  </a:ext>
                </a:extLst>
              </a:tr>
              <a:tr h="266512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1º Intento de contacto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254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907198"/>
                  </a:ext>
                </a:extLst>
              </a:tr>
              <a:tr h="266512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2º Intento de contacto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118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05514"/>
                  </a:ext>
                </a:extLst>
              </a:tr>
              <a:tr h="266512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3º Intento de contacto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73</a:t>
                      </a:r>
                      <a:endParaRPr lang="es-419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007423"/>
                  </a:ext>
                </a:extLst>
              </a:tr>
              <a:tr h="266512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4º Intento de contacto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56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265464"/>
                  </a:ext>
                </a:extLst>
              </a:tr>
              <a:tr h="266512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5º Intento de contacto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57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17842"/>
                  </a:ext>
                </a:extLst>
              </a:tr>
              <a:tr h="266512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6º Intento de contacto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78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5337371"/>
                  </a:ext>
                </a:extLst>
              </a:tr>
              <a:tr h="266512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En Calificación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65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200633"/>
                  </a:ext>
                </a:extLst>
              </a:tr>
              <a:tr h="266512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No Contactado</a:t>
                      </a:r>
                      <a:endParaRPr lang="es-419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10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026332"/>
                  </a:ext>
                </a:extLst>
              </a:tr>
              <a:tr h="266512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No Interesado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6422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565449"/>
                  </a:ext>
                </a:extLst>
              </a:tr>
              <a:tr h="266512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No Válido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638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302784"/>
                  </a:ext>
                </a:extLst>
              </a:tr>
              <a:tr h="266512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Sin Gestión</a:t>
                      </a:r>
                      <a:endParaRPr lang="es-419" sz="10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8655591"/>
                  </a:ext>
                </a:extLst>
              </a:tr>
              <a:tr h="266512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Incontactable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2017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829854"/>
                  </a:ext>
                </a:extLst>
              </a:tr>
              <a:tr h="266512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Total general</a:t>
                      </a:r>
                      <a:endParaRPr lang="es-419" sz="10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9790</a:t>
                      </a:r>
                      <a:endParaRPr lang="es-419" sz="10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77018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89DAC9E3-895E-4432-8201-FFF379AF7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075937"/>
              </p:ext>
            </p:extLst>
          </p:nvPr>
        </p:nvGraphicFramePr>
        <p:xfrm>
          <a:off x="6879406" y="1834940"/>
          <a:ext cx="3746500" cy="3731178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174356">
                  <a:extLst>
                    <a:ext uri="{9D8B030D-6E8A-4147-A177-3AD203B41FA5}">
                      <a16:colId xmlns:a16="http://schemas.microsoft.com/office/drawing/2014/main" val="1529988831"/>
                    </a:ext>
                  </a:extLst>
                </a:gridCol>
                <a:gridCol w="1572144">
                  <a:extLst>
                    <a:ext uri="{9D8B030D-6E8A-4147-A177-3AD203B41FA5}">
                      <a16:colId xmlns:a16="http://schemas.microsoft.com/office/drawing/2014/main" val="1315535850"/>
                    </a:ext>
                  </a:extLst>
                </a:gridCol>
              </a:tblGrid>
              <a:tr h="339198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5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Fases</a:t>
                      </a:r>
                      <a:endParaRPr lang="es-419" sz="105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05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Oportunidades - Fases</a:t>
                      </a:r>
                      <a:endParaRPr lang="es-CR" sz="105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955560"/>
                  </a:ext>
                </a:extLst>
              </a:tr>
              <a:tr h="339198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50" b="1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1. Contactado</a:t>
                      </a:r>
                      <a:endParaRPr lang="es-419" sz="105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50" b="1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209</a:t>
                      </a:r>
                      <a:endParaRPr lang="es-419" sz="105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23464"/>
                  </a:ext>
                </a:extLst>
              </a:tr>
              <a:tr h="339198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50" b="1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2. Interesado</a:t>
                      </a:r>
                      <a:endParaRPr lang="es-419" sz="105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50" b="1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9</a:t>
                      </a:r>
                      <a:endParaRPr lang="es-419" sz="105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963333"/>
                  </a:ext>
                </a:extLst>
              </a:tr>
              <a:tr h="339198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50" b="1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3. Evaluación</a:t>
                      </a:r>
                      <a:endParaRPr lang="es-419" sz="105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50" b="1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15</a:t>
                      </a:r>
                      <a:endParaRPr lang="es-419" sz="105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7393840"/>
                  </a:ext>
                </a:extLst>
              </a:tr>
              <a:tr h="339198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50" b="1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4. Verificación Requisitos</a:t>
                      </a:r>
                      <a:endParaRPr lang="es-419" sz="105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50" b="1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193</a:t>
                      </a:r>
                      <a:endParaRPr lang="es-419" sz="105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126878"/>
                  </a:ext>
                </a:extLst>
              </a:tr>
              <a:tr h="339198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50" b="1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5. Promesa de Pago</a:t>
                      </a:r>
                      <a:endParaRPr lang="es-419" sz="105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50" b="1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1683</a:t>
                      </a:r>
                      <a:endParaRPr lang="es-419" sz="105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1002462"/>
                  </a:ext>
                </a:extLst>
              </a:tr>
              <a:tr h="339198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1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5.1. Esperando respuesta del SIS</a:t>
                      </a:r>
                      <a:endParaRPr lang="es-ES" sz="105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50" b="1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  <a:endParaRPr lang="es-419" sz="105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177116"/>
                  </a:ext>
                </a:extLst>
              </a:tr>
              <a:tr h="339198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50" b="1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6. Prematriculado</a:t>
                      </a:r>
                      <a:endParaRPr lang="es-419" sz="105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50" b="1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15</a:t>
                      </a:r>
                      <a:endParaRPr lang="es-419" sz="105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5513453"/>
                  </a:ext>
                </a:extLst>
              </a:tr>
              <a:tr h="339198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50" b="1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7. Matriculado</a:t>
                      </a:r>
                      <a:endParaRPr lang="es-419" sz="105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50" b="1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969</a:t>
                      </a:r>
                      <a:endParaRPr lang="es-419" sz="105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8603731"/>
                  </a:ext>
                </a:extLst>
              </a:tr>
              <a:tr h="339198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50" b="1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99. No Interesado</a:t>
                      </a:r>
                      <a:endParaRPr lang="es-419" sz="105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50" b="1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6480</a:t>
                      </a:r>
                      <a:endParaRPr lang="es-419" sz="105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752765"/>
                  </a:ext>
                </a:extLst>
              </a:tr>
              <a:tr h="339198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5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Total general</a:t>
                      </a:r>
                      <a:endParaRPr lang="es-419" sz="105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5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9575</a:t>
                      </a:r>
                      <a:endParaRPr lang="es-419" sz="105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272227"/>
                  </a:ext>
                </a:extLst>
              </a:tr>
            </a:tbl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51C7170C-CF19-4468-80EB-BF6F44598F73}"/>
              </a:ext>
            </a:extLst>
          </p:cNvPr>
          <p:cNvSpPr txBox="1"/>
          <p:nvPr/>
        </p:nvSpPr>
        <p:spPr>
          <a:xfrm>
            <a:off x="5390052" y="5955504"/>
            <a:ext cx="2449710" cy="369332"/>
          </a:xfrm>
          <a:prstGeom prst="rect">
            <a:avLst/>
          </a:prstGeom>
          <a:solidFill>
            <a:srgbClr val="548235"/>
          </a:solidFill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19 375 Leads Totales</a:t>
            </a:r>
            <a:endParaRPr lang="es-419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AD150682-E4B1-4418-94A4-A88B2C220A84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7839762" y="6140170"/>
            <a:ext cx="411357" cy="2223"/>
          </a:xfrm>
          <a:prstGeom prst="straightConnector1">
            <a:avLst/>
          </a:prstGeom>
          <a:ln w="19050">
            <a:solidFill>
              <a:srgbClr val="1245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8AEEA30D-E6B4-41B8-B520-1FCD3EBEE928}"/>
              </a:ext>
            </a:extLst>
          </p:cNvPr>
          <p:cNvCxnSpPr>
            <a:cxnSpLocks/>
            <a:stCxn id="12" idx="1"/>
            <a:endCxn id="18" idx="3"/>
          </p:cNvCxnSpPr>
          <p:nvPr/>
        </p:nvCxnSpPr>
        <p:spPr>
          <a:xfrm flipH="1">
            <a:off x="5015082" y="6140170"/>
            <a:ext cx="374970" cy="3357"/>
          </a:xfrm>
          <a:prstGeom prst="straightConnector1">
            <a:avLst/>
          </a:prstGeom>
          <a:ln w="19050">
            <a:solidFill>
              <a:srgbClr val="1245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9B94044-54AD-422A-9DCF-3AA7EB7A1061}"/>
              </a:ext>
            </a:extLst>
          </p:cNvPr>
          <p:cNvSpPr txBox="1"/>
          <p:nvPr/>
        </p:nvSpPr>
        <p:spPr>
          <a:xfrm>
            <a:off x="8251119" y="5957727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Century Gothic" panose="020B0502020202020204" pitchFamily="34" charset="0"/>
              </a:rPr>
              <a:t>49% OPS</a:t>
            </a:r>
            <a:endParaRPr lang="es-419" b="1" dirty="0">
              <a:latin typeface="Century Gothic" panose="020B0502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AD6C056-CBA0-4626-8287-C5E6254D63D0}"/>
              </a:ext>
            </a:extLst>
          </p:cNvPr>
          <p:cNvSpPr txBox="1"/>
          <p:nvPr/>
        </p:nvSpPr>
        <p:spPr>
          <a:xfrm>
            <a:off x="3632972" y="5958861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Century Gothic" panose="020B0502020202020204" pitchFamily="34" charset="0"/>
              </a:rPr>
              <a:t>51% LEADS</a:t>
            </a:r>
            <a:endParaRPr lang="es-419" b="1" dirty="0">
              <a:latin typeface="Century Gothic" panose="020B0502020202020204" pitchFamily="34" charset="0"/>
            </a:endParaRP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9B55F29C-8317-4A75-BAF6-A7AF662EF85A}"/>
              </a:ext>
            </a:extLst>
          </p:cNvPr>
          <p:cNvCxnSpPr>
            <a:cxnSpLocks/>
          </p:cNvCxnSpPr>
          <p:nvPr/>
        </p:nvCxnSpPr>
        <p:spPr>
          <a:xfrm flipH="1">
            <a:off x="1991819" y="4618718"/>
            <a:ext cx="85442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errar llave 26">
            <a:extLst>
              <a:ext uri="{FF2B5EF4-FFF2-40B4-BE49-F238E27FC236}">
                <a16:creationId xmlns:a16="http://schemas.microsoft.com/office/drawing/2014/main" id="{ED41022E-00B6-426D-9392-36420A12CA4B}"/>
              </a:ext>
            </a:extLst>
          </p:cNvPr>
          <p:cNvSpPr/>
          <p:nvPr/>
        </p:nvSpPr>
        <p:spPr>
          <a:xfrm flipH="1">
            <a:off x="2185979" y="2123090"/>
            <a:ext cx="324418" cy="3159182"/>
          </a:xfrm>
          <a:prstGeom prst="rightBrace">
            <a:avLst>
              <a:gd name="adj1" fmla="val 42102"/>
              <a:gd name="adj2" fmla="val 18445"/>
            </a:avLst>
          </a:prstGeom>
          <a:ln w="19050">
            <a:solidFill>
              <a:srgbClr val="124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sz="1600" dirty="0">
              <a:latin typeface="Century Gothic" panose="020B0502020202020204" pitchFamily="34" charset="0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C3633D2F-D3C1-4B7B-A09D-40A9B5E21C74}"/>
              </a:ext>
            </a:extLst>
          </p:cNvPr>
          <p:cNvSpPr/>
          <p:nvPr/>
        </p:nvSpPr>
        <p:spPr>
          <a:xfrm>
            <a:off x="5341335" y="5043427"/>
            <a:ext cx="534909" cy="23884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sz="1600">
              <a:latin typeface="Century Gothic" panose="020B0502020202020204" pitchFamily="34" charset="0"/>
            </a:endParaRPr>
          </a:p>
        </p:txBody>
      </p:sp>
      <p:graphicFrame>
        <p:nvGraphicFramePr>
          <p:cNvPr id="30" name="Tabla 29">
            <a:extLst>
              <a:ext uri="{FF2B5EF4-FFF2-40B4-BE49-F238E27FC236}">
                <a16:creationId xmlns:a16="http://schemas.microsoft.com/office/drawing/2014/main" id="{55F67FF7-8017-48A5-B994-69BC0E2E3DEF}"/>
              </a:ext>
            </a:extLst>
          </p:cNvPr>
          <p:cNvGraphicFramePr>
            <a:graphicFrameLocks noGrp="1"/>
          </p:cNvGraphicFramePr>
          <p:nvPr/>
        </p:nvGraphicFramePr>
        <p:xfrm>
          <a:off x="614532" y="5828570"/>
          <a:ext cx="2231711" cy="70940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51297">
                  <a:extLst>
                    <a:ext uri="{9D8B030D-6E8A-4147-A177-3AD203B41FA5}">
                      <a16:colId xmlns:a16="http://schemas.microsoft.com/office/drawing/2014/main" val="3967412982"/>
                    </a:ext>
                  </a:extLst>
                </a:gridCol>
                <a:gridCol w="480414">
                  <a:extLst>
                    <a:ext uri="{9D8B030D-6E8A-4147-A177-3AD203B41FA5}">
                      <a16:colId xmlns:a16="http://schemas.microsoft.com/office/drawing/2014/main" val="808281258"/>
                    </a:ext>
                  </a:extLst>
                </a:gridCol>
              </a:tblGrid>
              <a:tr h="233153"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No Cumple perfil de ingreso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1362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92239613"/>
                  </a:ext>
                </a:extLst>
              </a:tr>
              <a:tr h="153394">
                <a:tc>
                  <a:txBody>
                    <a:bodyPr/>
                    <a:lstStyle/>
                    <a:p>
                      <a:pPr algn="l" fontAlgn="ctr"/>
                      <a:r>
                        <a:rPr lang="es-419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Rechazó la llamada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1011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18114638"/>
                  </a:ext>
                </a:extLst>
              </a:tr>
              <a:tr h="153394">
                <a:tc>
                  <a:txBody>
                    <a:bodyPr/>
                    <a:lstStyle/>
                    <a:p>
                      <a:pPr algn="l" fontAlgn="ctr"/>
                      <a:r>
                        <a:rPr lang="es-419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Próximo Periodo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877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68472812"/>
                  </a:ext>
                </a:extLst>
              </a:tr>
              <a:tr h="153394">
                <a:tc>
                  <a:txBody>
                    <a:bodyPr/>
                    <a:lstStyle/>
                    <a:p>
                      <a:pPr algn="l" fontAlgn="ctr"/>
                      <a:r>
                        <a:rPr lang="es-419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Cliente molesto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0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578</a:t>
                      </a:r>
                      <a:endParaRPr lang="es-419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42537960"/>
                  </a:ext>
                </a:extLst>
              </a:tr>
            </a:tbl>
          </a:graphicData>
        </a:graphic>
      </p:graphicFrame>
      <p:sp>
        <p:nvSpPr>
          <p:cNvPr id="31" name="CuadroTexto 30">
            <a:extLst>
              <a:ext uri="{FF2B5EF4-FFF2-40B4-BE49-F238E27FC236}">
                <a16:creationId xmlns:a16="http://schemas.microsoft.com/office/drawing/2014/main" id="{631416EC-C5AA-4465-AC64-C8571B2D3EB1}"/>
              </a:ext>
            </a:extLst>
          </p:cNvPr>
          <p:cNvSpPr txBox="1"/>
          <p:nvPr/>
        </p:nvSpPr>
        <p:spPr>
          <a:xfrm>
            <a:off x="427119" y="5312912"/>
            <a:ext cx="15686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Principales Razones de No Interesado</a:t>
            </a:r>
            <a:endParaRPr lang="es-419" sz="1100" b="1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AB43F-766D-5686-1F26-BFBDD688DE9F}"/>
              </a:ext>
            </a:extLst>
          </p:cNvPr>
          <p:cNvSpPr txBox="1">
            <a:spLocks/>
          </p:cNvSpPr>
          <p:nvPr/>
        </p:nvSpPr>
        <p:spPr>
          <a:xfrm>
            <a:off x="827635" y="506115"/>
            <a:ext cx="7610113" cy="6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dirty="0">
                <a:solidFill>
                  <a:srgbClr val="548235"/>
                </a:solidFill>
                <a:latin typeface="Century Gothic" panose="020B0502020202020204" pitchFamily="34" charset="0"/>
              </a:rPr>
              <a:t>Detalle de los LEADS – Fuentes Digitales ULATINA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1F48D41-E58E-0FF3-562C-27FBF7C8C2C1}"/>
              </a:ext>
            </a:extLst>
          </p:cNvPr>
          <p:cNvSpPr/>
          <p:nvPr/>
        </p:nvSpPr>
        <p:spPr>
          <a:xfrm flipH="1">
            <a:off x="670665" y="482811"/>
            <a:ext cx="57685" cy="6319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2253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8790077-AD2C-C336-671E-7219C8E29A33}"/>
              </a:ext>
            </a:extLst>
          </p:cNvPr>
          <p:cNvSpPr/>
          <p:nvPr/>
        </p:nvSpPr>
        <p:spPr>
          <a:xfrm>
            <a:off x="442059" y="2151469"/>
            <a:ext cx="1549760" cy="1153280"/>
          </a:xfrm>
          <a:prstGeom prst="roundRect">
            <a:avLst>
              <a:gd name="adj" fmla="val 109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2 663 Leads</a:t>
            </a:r>
            <a:r>
              <a:rPr lang="es-ES" sz="1050" dirty="0">
                <a:solidFill>
                  <a:schemeClr val="tx1"/>
                </a:solidFill>
                <a:latin typeface="Century Gothic" panose="020B0502020202020204" pitchFamily="34" charset="0"/>
              </a:rPr>
              <a:t>,</a:t>
            </a:r>
          </a:p>
          <a:p>
            <a:pPr algn="ctr"/>
            <a:r>
              <a:rPr lang="es-ES" sz="1050" dirty="0">
                <a:solidFill>
                  <a:schemeClr val="tx1"/>
                </a:solidFill>
                <a:latin typeface="Century Gothic" panose="020B0502020202020204" pitchFamily="34" charset="0"/>
              </a:rPr>
              <a:t>un </a:t>
            </a:r>
            <a:r>
              <a:rPr lang="es-ES" sz="1050" b="1" dirty="0">
                <a:solidFill>
                  <a:schemeClr val="tx1"/>
                </a:solidFill>
                <a:latin typeface="Century Gothic" panose="020B0502020202020204" pitchFamily="34" charset="0"/>
              </a:rPr>
              <a:t>13% nunca  contestaron</a:t>
            </a:r>
            <a:r>
              <a:rPr lang="es-ES" sz="1050" dirty="0">
                <a:solidFill>
                  <a:schemeClr val="tx1"/>
                </a:solidFill>
                <a:latin typeface="Century Gothic" panose="020B0502020202020204" pitchFamily="34" charset="0"/>
              </a:rPr>
              <a:t>, la mayoría con más de 6 intentos.</a:t>
            </a:r>
            <a:endParaRPr lang="es-419" sz="105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F6DF959-B01D-5C32-C651-FFD8773C52E3}"/>
              </a:ext>
            </a:extLst>
          </p:cNvPr>
          <p:cNvSpPr/>
          <p:nvPr/>
        </p:nvSpPr>
        <p:spPr>
          <a:xfrm>
            <a:off x="442059" y="3794027"/>
            <a:ext cx="1549760" cy="1013429"/>
          </a:xfrm>
          <a:prstGeom prst="roundRect">
            <a:avLst>
              <a:gd name="adj" fmla="val 109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El 33% </a:t>
            </a:r>
            <a:r>
              <a:rPr lang="es-ES" sz="1050" b="1" dirty="0">
                <a:solidFill>
                  <a:schemeClr val="tx1"/>
                </a:solidFill>
                <a:latin typeface="Century Gothic" panose="020B0502020202020204" pitchFamily="34" charset="0"/>
              </a:rPr>
              <a:t>de los Leads </a:t>
            </a:r>
            <a:r>
              <a:rPr lang="es-ES" sz="1050" dirty="0">
                <a:solidFill>
                  <a:schemeClr val="tx1"/>
                </a:solidFill>
                <a:latin typeface="Century Gothic" panose="020B0502020202020204" pitchFamily="34" charset="0"/>
              </a:rPr>
              <a:t>indicaron no estar interesados desde el primer contacto.</a:t>
            </a:r>
            <a:endParaRPr lang="es-419" sz="105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E95D15FB-B24C-C395-174A-1A47A5F48582}"/>
              </a:ext>
            </a:extLst>
          </p:cNvPr>
          <p:cNvSpPr/>
          <p:nvPr/>
        </p:nvSpPr>
        <p:spPr>
          <a:xfrm>
            <a:off x="6879406" y="1368571"/>
            <a:ext cx="3746499" cy="3654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Oportunidades</a:t>
            </a:r>
            <a:endParaRPr lang="es-EC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894611BD-E2E2-6FBF-F3B3-884516A67BD7}"/>
              </a:ext>
            </a:extLst>
          </p:cNvPr>
          <p:cNvSpPr/>
          <p:nvPr/>
        </p:nvSpPr>
        <p:spPr>
          <a:xfrm>
            <a:off x="10807664" y="3073339"/>
            <a:ext cx="1118522" cy="1254369"/>
          </a:xfrm>
          <a:prstGeom prst="roundRect">
            <a:avLst>
              <a:gd name="adj" fmla="val 109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5% TASA </a:t>
            </a:r>
            <a:r>
              <a:rPr lang="es-ES" sz="1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CONVERSIÓN</a:t>
            </a:r>
          </a:p>
          <a:p>
            <a:pPr algn="ctr"/>
            <a:r>
              <a:rPr lang="es-ES" sz="1000" dirty="0">
                <a:solidFill>
                  <a:schemeClr val="tx1"/>
                </a:solidFill>
                <a:latin typeface="Century Gothic" panose="020B0502020202020204" pitchFamily="34" charset="0"/>
              </a:rPr>
              <a:t>LEAD - MATRICULA</a:t>
            </a:r>
            <a:endParaRPr lang="es-419" sz="10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8" name="Conector: angular 37">
            <a:extLst>
              <a:ext uri="{FF2B5EF4-FFF2-40B4-BE49-F238E27FC236}">
                <a16:creationId xmlns:a16="http://schemas.microsoft.com/office/drawing/2014/main" id="{0E059C86-7DC8-2855-9F4E-7246908BC689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10428779" y="4327708"/>
            <a:ext cx="938146" cy="715719"/>
          </a:xfrm>
          <a:prstGeom prst="bentConnector2">
            <a:avLst/>
          </a:prstGeom>
          <a:ln w="28575"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ipse 40">
            <a:extLst>
              <a:ext uri="{FF2B5EF4-FFF2-40B4-BE49-F238E27FC236}">
                <a16:creationId xmlns:a16="http://schemas.microsoft.com/office/drawing/2014/main" id="{1C9A8211-72C9-3D8F-A3D0-920CD6AD0B0E}"/>
              </a:ext>
            </a:extLst>
          </p:cNvPr>
          <p:cNvSpPr/>
          <p:nvPr/>
        </p:nvSpPr>
        <p:spPr>
          <a:xfrm>
            <a:off x="2749892" y="4533167"/>
            <a:ext cx="152400" cy="152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EE6CB4B0-CC80-07E3-9142-6CED325D01B9}"/>
              </a:ext>
            </a:extLst>
          </p:cNvPr>
          <p:cNvSpPr/>
          <p:nvPr/>
        </p:nvSpPr>
        <p:spPr>
          <a:xfrm>
            <a:off x="10352579" y="4967227"/>
            <a:ext cx="152400" cy="1524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610C2CE9-7FE0-0A72-DFA8-C7E3AD7BFEAF}"/>
              </a:ext>
            </a:extLst>
          </p:cNvPr>
          <p:cNvCxnSpPr>
            <a:cxnSpLocks/>
            <a:stCxn id="13" idx="2"/>
            <a:endCxn id="31" idx="0"/>
          </p:cNvCxnSpPr>
          <p:nvPr/>
        </p:nvCxnSpPr>
        <p:spPr>
          <a:xfrm flipH="1">
            <a:off x="1211436" y="4807456"/>
            <a:ext cx="5503" cy="5054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n 58">
            <a:extLst>
              <a:ext uri="{FF2B5EF4-FFF2-40B4-BE49-F238E27FC236}">
                <a16:creationId xmlns:a16="http://schemas.microsoft.com/office/drawing/2014/main" id="{1140AD96-DE9C-B7E3-3E51-604D0FE6B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0" r="1289" b="1859"/>
          <a:stretch/>
        </p:blipFill>
        <p:spPr>
          <a:xfrm>
            <a:off x="8807451" y="490809"/>
            <a:ext cx="2884156" cy="57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42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23" grpId="0" animBg="1"/>
      <p:bldP spid="32" grpId="0" animBg="1"/>
      <p:bldP spid="12" grpId="0" animBg="1"/>
      <p:bldP spid="17" grpId="0"/>
      <p:bldP spid="18" grpId="0"/>
      <p:bldP spid="27" grpId="0" animBg="1"/>
      <p:bldP spid="29" grpId="0" animBg="1"/>
      <p:bldP spid="31" grpId="0"/>
      <p:bldP spid="2" grpId="0"/>
      <p:bldP spid="4" grpId="0" animBg="1"/>
      <p:bldP spid="10" grpId="0" animBg="1"/>
      <p:bldP spid="13" grpId="0" animBg="1"/>
      <p:bldP spid="24" grpId="0" animBg="1"/>
      <p:bldP spid="33" grpId="0" animBg="1"/>
      <p:bldP spid="41" grpId="0" animBg="1"/>
      <p:bldP spid="4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5EA347C-C861-463D-8D09-D705DF60B961}"/>
              </a:ext>
            </a:extLst>
          </p:cNvPr>
          <p:cNvCxnSpPr>
            <a:cxnSpLocks/>
          </p:cNvCxnSpPr>
          <p:nvPr/>
        </p:nvCxnSpPr>
        <p:spPr>
          <a:xfrm>
            <a:off x="6610424" y="1434651"/>
            <a:ext cx="0" cy="4191047"/>
          </a:xfrm>
          <a:prstGeom prst="line">
            <a:avLst/>
          </a:prstGeom>
          <a:ln w="28575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errar llave 26">
            <a:extLst>
              <a:ext uri="{FF2B5EF4-FFF2-40B4-BE49-F238E27FC236}">
                <a16:creationId xmlns:a16="http://schemas.microsoft.com/office/drawing/2014/main" id="{ED41022E-00B6-426D-9392-36420A12CA4B}"/>
              </a:ext>
            </a:extLst>
          </p:cNvPr>
          <p:cNvSpPr/>
          <p:nvPr/>
        </p:nvSpPr>
        <p:spPr>
          <a:xfrm flipH="1">
            <a:off x="2312896" y="2552238"/>
            <a:ext cx="323601" cy="2350634"/>
          </a:xfrm>
          <a:prstGeom prst="rightBrace">
            <a:avLst>
              <a:gd name="adj1" fmla="val 18400"/>
              <a:gd name="adj2" fmla="val 60881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6B91D4D1-1EB9-47F4-AE8B-74558292B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00197"/>
              </p:ext>
            </p:extLst>
          </p:nvPr>
        </p:nvGraphicFramePr>
        <p:xfrm>
          <a:off x="6847476" y="1928204"/>
          <a:ext cx="3616060" cy="3697494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877857">
                  <a:extLst>
                    <a:ext uri="{9D8B030D-6E8A-4147-A177-3AD203B41FA5}">
                      <a16:colId xmlns:a16="http://schemas.microsoft.com/office/drawing/2014/main" val="710879874"/>
                    </a:ext>
                  </a:extLst>
                </a:gridCol>
                <a:gridCol w="1738203">
                  <a:extLst>
                    <a:ext uri="{9D8B030D-6E8A-4147-A177-3AD203B41FA5}">
                      <a16:colId xmlns:a16="http://schemas.microsoft.com/office/drawing/2014/main" val="3162827811"/>
                    </a:ext>
                  </a:extLst>
                </a:gridCol>
              </a:tblGrid>
              <a:tr h="299494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Fases </a:t>
                      </a:r>
                      <a:endParaRPr lang="es-CR" sz="11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Oportunidades - Fases</a:t>
                      </a:r>
                      <a:endParaRPr lang="es-CR" sz="11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79013"/>
                  </a:ext>
                </a:extLst>
              </a:tr>
              <a:tr h="299494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99. No Interesado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3534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00022"/>
                  </a:ext>
                </a:extLst>
              </a:tr>
              <a:tr h="299494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5. Promesa de Pago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1081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354638"/>
                  </a:ext>
                </a:extLst>
              </a:tr>
              <a:tr h="299494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7. Matriculado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686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4994145"/>
                  </a:ext>
                </a:extLst>
              </a:tr>
              <a:tr h="501024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4. Verificación Requisitos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134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313295"/>
                  </a:ext>
                </a:extLst>
              </a:tr>
              <a:tr h="299494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1. Contactado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132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731295"/>
                  </a:ext>
                </a:extLst>
              </a:tr>
              <a:tr h="299494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6. Prematriculado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18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786929"/>
                  </a:ext>
                </a:extLst>
              </a:tr>
              <a:tr h="299494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2. Interesado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0014870"/>
                  </a:ext>
                </a:extLst>
              </a:tr>
              <a:tr h="299494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3. Evaluación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333004"/>
                  </a:ext>
                </a:extLst>
              </a:tr>
              <a:tr h="501024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5.1. Esperando respuesta del SIS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368268"/>
                  </a:ext>
                </a:extLst>
              </a:tr>
              <a:tr h="299494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Total General</a:t>
                      </a:r>
                      <a:endParaRPr lang="es-CR" sz="11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5595</a:t>
                      </a:r>
                      <a:endParaRPr lang="es-CR" sz="11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439253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305280E-8B89-4D4F-8B1A-4BC9432D20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307074"/>
              </p:ext>
            </p:extLst>
          </p:nvPr>
        </p:nvGraphicFramePr>
        <p:xfrm>
          <a:off x="2774306" y="1928204"/>
          <a:ext cx="3582491" cy="369749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178056">
                  <a:extLst>
                    <a:ext uri="{9D8B030D-6E8A-4147-A177-3AD203B41FA5}">
                      <a16:colId xmlns:a16="http://schemas.microsoft.com/office/drawing/2014/main" val="3374943736"/>
                    </a:ext>
                  </a:extLst>
                </a:gridCol>
                <a:gridCol w="1404435">
                  <a:extLst>
                    <a:ext uri="{9D8B030D-6E8A-4147-A177-3AD203B41FA5}">
                      <a16:colId xmlns:a16="http://schemas.microsoft.com/office/drawing/2014/main" val="1306888542"/>
                    </a:ext>
                  </a:extLst>
                </a:gridCol>
              </a:tblGrid>
              <a:tr h="296700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Estado del Posible Cliente</a:t>
                      </a:r>
                      <a:endParaRPr lang="es-CR" sz="11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Cantidad</a:t>
                      </a:r>
                      <a:endParaRPr lang="es-CR" sz="11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054163"/>
                  </a:ext>
                </a:extLst>
              </a:tr>
              <a:tr h="242914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No Interesado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3265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374107"/>
                  </a:ext>
                </a:extLst>
              </a:tr>
              <a:tr h="242914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Incontactable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998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9895"/>
                  </a:ext>
                </a:extLst>
              </a:tr>
              <a:tr h="242914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6º Intento de contacto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376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90878"/>
                  </a:ext>
                </a:extLst>
              </a:tr>
              <a:tr h="242914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No Válido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321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808603"/>
                  </a:ext>
                </a:extLst>
              </a:tr>
              <a:tr h="242914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1º Intento de contacto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106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662555"/>
                  </a:ext>
                </a:extLst>
              </a:tr>
              <a:tr h="242914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5º Intento de contacto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67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663978"/>
                  </a:ext>
                </a:extLst>
              </a:tr>
              <a:tr h="242914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4º Intento de contacto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60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885528"/>
                  </a:ext>
                </a:extLst>
              </a:tr>
              <a:tr h="242914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3º Intento de contacto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41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5086738"/>
                  </a:ext>
                </a:extLst>
              </a:tr>
              <a:tr h="242914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2º Intento de contacto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40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43645"/>
                  </a:ext>
                </a:extLst>
              </a:tr>
              <a:tr h="242914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En Calificación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30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796287"/>
                  </a:ext>
                </a:extLst>
              </a:tr>
              <a:tr h="242914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No Contactado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19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455078"/>
                  </a:ext>
                </a:extLst>
              </a:tr>
              <a:tr h="242914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Sin Gestión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763950"/>
                  </a:ext>
                </a:extLst>
              </a:tr>
              <a:tr h="242914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Contactado</a:t>
                      </a:r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6079687"/>
                  </a:ext>
                </a:extLst>
              </a:tr>
              <a:tr h="242914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Total general</a:t>
                      </a:r>
                      <a:endParaRPr lang="es-CR" sz="11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5327</a:t>
                      </a:r>
                      <a:endParaRPr lang="es-CR" sz="11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344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27B2FFB2-FC01-6681-9245-DB7110674574}"/>
              </a:ext>
            </a:extLst>
          </p:cNvPr>
          <p:cNvSpPr txBox="1">
            <a:spLocks/>
          </p:cNvSpPr>
          <p:nvPr/>
        </p:nvSpPr>
        <p:spPr>
          <a:xfrm>
            <a:off x="827635" y="506115"/>
            <a:ext cx="7610113" cy="6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dirty="0">
                <a:solidFill>
                  <a:srgbClr val="548235"/>
                </a:solidFill>
                <a:latin typeface="Century Gothic" panose="020B0502020202020204" pitchFamily="34" charset="0"/>
              </a:rPr>
              <a:t>Detalle de los LEADS – Fuentes Digitales UAM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B3C6980-0976-F902-B893-575910F0208C}"/>
              </a:ext>
            </a:extLst>
          </p:cNvPr>
          <p:cNvSpPr/>
          <p:nvPr/>
        </p:nvSpPr>
        <p:spPr>
          <a:xfrm flipH="1">
            <a:off x="670665" y="482811"/>
            <a:ext cx="57685" cy="6319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2253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4C5707B7-7A43-8869-D8A3-4DCA70FB5D25}"/>
              </a:ext>
            </a:extLst>
          </p:cNvPr>
          <p:cNvSpPr/>
          <p:nvPr/>
        </p:nvSpPr>
        <p:spPr>
          <a:xfrm>
            <a:off x="2774305" y="1434651"/>
            <a:ext cx="3561917" cy="3654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Leads</a:t>
            </a:r>
            <a:endParaRPr lang="es-EC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1F2B7A5F-52F9-2B65-BCBD-D7DD22039994}"/>
              </a:ext>
            </a:extLst>
          </p:cNvPr>
          <p:cNvSpPr/>
          <p:nvPr/>
        </p:nvSpPr>
        <p:spPr>
          <a:xfrm>
            <a:off x="6847476" y="1434650"/>
            <a:ext cx="3616060" cy="37302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Oportunidades</a:t>
            </a:r>
            <a:endParaRPr lang="es-EC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59DEFAF-C9A8-8959-2AB7-5C8FE5D6BDD6}"/>
              </a:ext>
            </a:extLst>
          </p:cNvPr>
          <p:cNvSpPr/>
          <p:nvPr/>
        </p:nvSpPr>
        <p:spPr>
          <a:xfrm>
            <a:off x="10743610" y="3675081"/>
            <a:ext cx="1184476" cy="1254369"/>
          </a:xfrm>
          <a:prstGeom prst="roundRect">
            <a:avLst>
              <a:gd name="adj" fmla="val 109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6,7% TASA </a:t>
            </a:r>
            <a:r>
              <a:rPr lang="es-ES" sz="1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CONVERSIÓN</a:t>
            </a:r>
          </a:p>
          <a:p>
            <a:pPr algn="ctr"/>
            <a:r>
              <a:rPr lang="es-ES" sz="1000" dirty="0">
                <a:solidFill>
                  <a:schemeClr val="tx1"/>
                </a:solidFill>
                <a:latin typeface="Century Gothic" panose="020B0502020202020204" pitchFamily="34" charset="0"/>
              </a:rPr>
              <a:t>LEAD - MATRICULA</a:t>
            </a:r>
            <a:endParaRPr lang="es-419" sz="10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2E94BE88-8AE0-6780-A3A9-919A1D953381}"/>
              </a:ext>
            </a:extLst>
          </p:cNvPr>
          <p:cNvCxnSpPr>
            <a:cxnSpLocks/>
            <a:stCxn id="24" idx="6"/>
            <a:endCxn id="22" idx="0"/>
          </p:cNvCxnSpPr>
          <p:nvPr/>
        </p:nvCxnSpPr>
        <p:spPr>
          <a:xfrm>
            <a:off x="10325729" y="3015311"/>
            <a:ext cx="1010119" cy="659770"/>
          </a:xfrm>
          <a:prstGeom prst="bentConnector2">
            <a:avLst/>
          </a:prstGeom>
          <a:ln w="28575"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ipse 23">
            <a:extLst>
              <a:ext uri="{FF2B5EF4-FFF2-40B4-BE49-F238E27FC236}">
                <a16:creationId xmlns:a16="http://schemas.microsoft.com/office/drawing/2014/main" id="{D79A5C51-2A48-69DA-FF1C-D70BAB96A7A4}"/>
              </a:ext>
            </a:extLst>
          </p:cNvPr>
          <p:cNvSpPr/>
          <p:nvPr/>
        </p:nvSpPr>
        <p:spPr>
          <a:xfrm>
            <a:off x="10173329" y="2939111"/>
            <a:ext cx="152400" cy="1524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BFFE560C-E161-1A11-5A05-06F5E53AF4F3}"/>
              </a:ext>
            </a:extLst>
          </p:cNvPr>
          <p:cNvSpPr/>
          <p:nvPr/>
        </p:nvSpPr>
        <p:spPr>
          <a:xfrm>
            <a:off x="627549" y="1814518"/>
            <a:ext cx="1549760" cy="1153280"/>
          </a:xfrm>
          <a:prstGeom prst="roundRect">
            <a:avLst>
              <a:gd name="adj" fmla="val 109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El 61% </a:t>
            </a:r>
            <a:r>
              <a:rPr lang="es-ES" sz="1050" b="1" dirty="0">
                <a:solidFill>
                  <a:schemeClr val="tx1"/>
                </a:solidFill>
                <a:latin typeface="Century Gothic" panose="020B0502020202020204" pitchFamily="34" charset="0"/>
              </a:rPr>
              <a:t>de los Leads</a:t>
            </a:r>
            <a:r>
              <a:rPr lang="es-ES" sz="1050" dirty="0">
                <a:solidFill>
                  <a:schemeClr val="tx1"/>
                </a:solidFill>
                <a:latin typeface="Century Gothic" panose="020B0502020202020204" pitchFamily="34" charset="0"/>
              </a:rPr>
              <a:t> indicaron no estar interesados desde el primer contacto</a:t>
            </a:r>
            <a:endParaRPr lang="es-419" sz="105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AF0F6FF7-5596-0560-BC80-757123DDB5F4}"/>
              </a:ext>
            </a:extLst>
          </p:cNvPr>
          <p:cNvSpPr/>
          <p:nvPr/>
        </p:nvSpPr>
        <p:spPr>
          <a:xfrm>
            <a:off x="627549" y="3084584"/>
            <a:ext cx="1549760" cy="1715945"/>
          </a:xfrm>
          <a:prstGeom prst="roundRect">
            <a:avLst>
              <a:gd name="adj" fmla="val 109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1,707 Leads</a:t>
            </a:r>
            <a:r>
              <a:rPr lang="es-ES" sz="1050" b="1" dirty="0">
                <a:solidFill>
                  <a:schemeClr val="tx1"/>
                </a:solidFill>
                <a:latin typeface="Century Gothic" panose="020B0502020202020204" pitchFamily="34" charset="0"/>
              </a:rPr>
              <a:t>,</a:t>
            </a:r>
          </a:p>
          <a:p>
            <a:pPr algn="ctr"/>
            <a:r>
              <a:rPr lang="es-ES" sz="1050" b="1" dirty="0">
                <a:solidFill>
                  <a:schemeClr val="tx1"/>
                </a:solidFill>
                <a:latin typeface="Century Gothic" panose="020B0502020202020204" pitchFamily="34" charset="0"/>
              </a:rPr>
              <a:t>un 32% nunca  contestaron</a:t>
            </a:r>
            <a:r>
              <a:rPr lang="es-ES" sz="1050" dirty="0">
                <a:solidFill>
                  <a:schemeClr val="tx1"/>
                </a:solidFill>
                <a:latin typeface="Century Gothic" panose="020B0502020202020204" pitchFamily="34" charset="0"/>
              </a:rPr>
              <a:t>, la mayoría con más de 6 intentos y registros </a:t>
            </a:r>
            <a:r>
              <a:rPr lang="es-ES" sz="105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incontactables</a:t>
            </a:r>
            <a:r>
              <a:rPr lang="es-ES" sz="1050" dirty="0">
                <a:solidFill>
                  <a:schemeClr val="tx1"/>
                </a:solidFill>
                <a:latin typeface="Century Gothic" panose="020B0502020202020204" pitchFamily="34" charset="0"/>
              </a:rPr>
              <a:t>. </a:t>
            </a:r>
            <a:endParaRPr lang="es-419" sz="105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361515DD-B63D-6C0F-45D2-E6C27AE5BFE4}"/>
              </a:ext>
            </a:extLst>
          </p:cNvPr>
          <p:cNvCxnSpPr>
            <a:cxnSpLocks/>
          </p:cNvCxnSpPr>
          <p:nvPr/>
        </p:nvCxnSpPr>
        <p:spPr>
          <a:xfrm flipH="1">
            <a:off x="2177309" y="2372413"/>
            <a:ext cx="81286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E76B1829-4456-5AF0-1559-747EFC73C298}"/>
              </a:ext>
            </a:extLst>
          </p:cNvPr>
          <p:cNvSpPr/>
          <p:nvPr/>
        </p:nvSpPr>
        <p:spPr>
          <a:xfrm>
            <a:off x="2893818" y="2286862"/>
            <a:ext cx="152400" cy="152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741DADEE-847A-0E62-612B-1143A7526764}"/>
              </a:ext>
            </a:extLst>
          </p:cNvPr>
          <p:cNvSpPr/>
          <p:nvPr/>
        </p:nvSpPr>
        <p:spPr>
          <a:xfrm>
            <a:off x="425296" y="5810273"/>
            <a:ext cx="2291883" cy="888324"/>
          </a:xfrm>
          <a:prstGeom prst="roundRect">
            <a:avLst>
              <a:gd name="adj" fmla="val 12764"/>
            </a:avLst>
          </a:prstGeom>
          <a:solidFill>
            <a:schemeClr val="accent2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aphicFrame>
        <p:nvGraphicFramePr>
          <p:cNvPr id="43" name="Tabla 42">
            <a:extLst>
              <a:ext uri="{FF2B5EF4-FFF2-40B4-BE49-F238E27FC236}">
                <a16:creationId xmlns:a16="http://schemas.microsoft.com/office/drawing/2014/main" id="{FC938149-8F82-8590-C58A-1933A40FF557}"/>
              </a:ext>
            </a:extLst>
          </p:cNvPr>
          <p:cNvGraphicFramePr>
            <a:graphicFrameLocks noGrp="1"/>
          </p:cNvGraphicFramePr>
          <p:nvPr/>
        </p:nvGraphicFramePr>
        <p:xfrm>
          <a:off x="597769" y="5922977"/>
          <a:ext cx="2035734" cy="6561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08402">
                  <a:extLst>
                    <a:ext uri="{9D8B030D-6E8A-4147-A177-3AD203B41FA5}">
                      <a16:colId xmlns:a16="http://schemas.microsoft.com/office/drawing/2014/main" val="3967412982"/>
                    </a:ext>
                  </a:extLst>
                </a:gridCol>
                <a:gridCol w="427332">
                  <a:extLst>
                    <a:ext uri="{9D8B030D-6E8A-4147-A177-3AD203B41FA5}">
                      <a16:colId xmlns:a16="http://schemas.microsoft.com/office/drawing/2014/main" val="808281258"/>
                    </a:ext>
                  </a:extLst>
                </a:gridCol>
              </a:tblGrid>
              <a:tr h="179874">
                <a:tc>
                  <a:txBody>
                    <a:bodyPr/>
                    <a:lstStyle/>
                    <a:p>
                      <a:pPr algn="l" fontAlgn="b"/>
                      <a:r>
                        <a:rPr lang="es-C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Rechazó la llamada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0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565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92239613"/>
                  </a:ext>
                </a:extLst>
              </a:tr>
              <a:tr h="153394">
                <a:tc>
                  <a:txBody>
                    <a:bodyPr/>
                    <a:lstStyle/>
                    <a:p>
                      <a:pPr algn="l" fontAlgn="b"/>
                      <a:r>
                        <a:rPr lang="es-C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Teléfono </a:t>
                      </a:r>
                      <a:r>
                        <a:rPr lang="es-C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erroneo</a:t>
                      </a:r>
                      <a:endParaRPr lang="es-CR" sz="10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265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18114638"/>
                  </a:ext>
                </a:extLst>
              </a:tr>
              <a:tr h="153394">
                <a:tc>
                  <a:txBody>
                    <a:bodyPr/>
                    <a:lstStyle/>
                    <a:p>
                      <a:pPr algn="l" fontAlgn="b"/>
                      <a:r>
                        <a:rPr lang="es-C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Mensaje tercero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0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112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68472812"/>
                  </a:ext>
                </a:extLst>
              </a:tr>
              <a:tr h="153394">
                <a:tc>
                  <a:txBody>
                    <a:bodyPr/>
                    <a:lstStyle/>
                    <a:p>
                      <a:pPr algn="l" fontAlgn="b"/>
                      <a:r>
                        <a:rPr lang="es-C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Solo busca información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42537960"/>
                  </a:ext>
                </a:extLst>
              </a:tr>
            </a:tbl>
          </a:graphicData>
        </a:graphic>
      </p:graphicFrame>
      <p:sp>
        <p:nvSpPr>
          <p:cNvPr id="44" name="CuadroTexto 43">
            <a:extLst>
              <a:ext uri="{FF2B5EF4-FFF2-40B4-BE49-F238E27FC236}">
                <a16:creationId xmlns:a16="http://schemas.microsoft.com/office/drawing/2014/main" id="{FD3E68E4-8849-F57E-E2AA-D456AD3B80DB}"/>
              </a:ext>
            </a:extLst>
          </p:cNvPr>
          <p:cNvSpPr txBox="1"/>
          <p:nvPr/>
        </p:nvSpPr>
        <p:spPr>
          <a:xfrm>
            <a:off x="612609" y="5376146"/>
            <a:ext cx="15686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Principales Razones de No Interesado</a:t>
            </a:r>
            <a:endParaRPr lang="es-419" sz="1100" b="1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8" name="Conector: angular 47">
            <a:extLst>
              <a:ext uri="{FF2B5EF4-FFF2-40B4-BE49-F238E27FC236}">
                <a16:creationId xmlns:a16="http://schemas.microsoft.com/office/drawing/2014/main" id="{64C241B6-C27C-4894-4AF7-7E4FAC4B6011}"/>
              </a:ext>
            </a:extLst>
          </p:cNvPr>
          <p:cNvCxnSpPr>
            <a:stCxn id="37" idx="1"/>
            <a:endCxn id="44" idx="1"/>
          </p:cNvCxnSpPr>
          <p:nvPr/>
        </p:nvCxnSpPr>
        <p:spPr>
          <a:xfrm rot="10800000" flipV="1">
            <a:off x="612609" y="2391158"/>
            <a:ext cx="14940" cy="3200432"/>
          </a:xfrm>
          <a:prstGeom prst="bentConnector3">
            <a:avLst>
              <a:gd name="adj1" fmla="val 163012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6AF9AF35-420E-1AF4-6638-FA1517FB861B}"/>
              </a:ext>
            </a:extLst>
          </p:cNvPr>
          <p:cNvSpPr/>
          <p:nvPr/>
        </p:nvSpPr>
        <p:spPr>
          <a:xfrm>
            <a:off x="3291830" y="5807033"/>
            <a:ext cx="6428516" cy="73448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2A08B2CF-E475-3C70-9945-9FB477C966FE}"/>
              </a:ext>
            </a:extLst>
          </p:cNvPr>
          <p:cNvSpPr txBox="1"/>
          <p:nvPr/>
        </p:nvSpPr>
        <p:spPr>
          <a:xfrm>
            <a:off x="5280602" y="5973103"/>
            <a:ext cx="244971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10,922 Leads Totales</a:t>
            </a:r>
            <a:endParaRPr lang="es-419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3D8963EB-1685-84EF-49D5-6D2FF35876C6}"/>
              </a:ext>
            </a:extLst>
          </p:cNvPr>
          <p:cNvCxnSpPr>
            <a:cxnSpLocks/>
            <a:stCxn id="50" idx="3"/>
            <a:endCxn id="53" idx="1"/>
          </p:cNvCxnSpPr>
          <p:nvPr/>
        </p:nvCxnSpPr>
        <p:spPr>
          <a:xfrm>
            <a:off x="7730312" y="6157769"/>
            <a:ext cx="411357" cy="2223"/>
          </a:xfrm>
          <a:prstGeom prst="straightConnector1">
            <a:avLst/>
          </a:prstGeom>
          <a:ln w="19050">
            <a:solidFill>
              <a:srgbClr val="1245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AF62C8EC-D77D-EA70-67CC-4E96A2F19311}"/>
              </a:ext>
            </a:extLst>
          </p:cNvPr>
          <p:cNvCxnSpPr>
            <a:cxnSpLocks/>
            <a:stCxn id="50" idx="1"/>
            <a:endCxn id="54" idx="3"/>
          </p:cNvCxnSpPr>
          <p:nvPr/>
        </p:nvCxnSpPr>
        <p:spPr>
          <a:xfrm flipH="1">
            <a:off x="4905632" y="6157769"/>
            <a:ext cx="374970" cy="3357"/>
          </a:xfrm>
          <a:prstGeom prst="straightConnector1">
            <a:avLst/>
          </a:prstGeom>
          <a:ln w="19050">
            <a:solidFill>
              <a:srgbClr val="1245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>
            <a:extLst>
              <a:ext uri="{FF2B5EF4-FFF2-40B4-BE49-F238E27FC236}">
                <a16:creationId xmlns:a16="http://schemas.microsoft.com/office/drawing/2014/main" id="{4C5D5F15-C5FA-E400-E609-FDDF91F58604}"/>
              </a:ext>
            </a:extLst>
          </p:cNvPr>
          <p:cNvSpPr txBox="1"/>
          <p:nvPr/>
        </p:nvSpPr>
        <p:spPr>
          <a:xfrm>
            <a:off x="8141669" y="5975326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Century Gothic" panose="020B0502020202020204" pitchFamily="34" charset="0"/>
              </a:rPr>
              <a:t>51% OPS</a:t>
            </a:r>
            <a:endParaRPr lang="es-419" b="1" dirty="0">
              <a:latin typeface="Century Gothic" panose="020B0502020202020204" pitchFamily="34" charset="0"/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4232687B-34EE-1509-03E6-71B37B06F363}"/>
              </a:ext>
            </a:extLst>
          </p:cNvPr>
          <p:cNvSpPr txBox="1"/>
          <p:nvPr/>
        </p:nvSpPr>
        <p:spPr>
          <a:xfrm>
            <a:off x="3523522" y="5976460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Century Gothic" panose="020B0502020202020204" pitchFamily="34" charset="0"/>
              </a:rPr>
              <a:t>49% LEADS</a:t>
            </a:r>
            <a:endParaRPr lang="es-419" b="1" dirty="0">
              <a:latin typeface="Century Gothic" panose="020B0502020202020204" pitchFamily="34" charset="0"/>
            </a:endParaRPr>
          </a:p>
        </p:txBody>
      </p:sp>
      <p:pic>
        <p:nvPicPr>
          <p:cNvPr id="55" name="Imagen 54">
            <a:extLst>
              <a:ext uri="{FF2B5EF4-FFF2-40B4-BE49-F238E27FC236}">
                <a16:creationId xmlns:a16="http://schemas.microsoft.com/office/drawing/2014/main" id="{9757A172-C9C3-2DA1-E9B1-B61C85B1D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0" r="1289" b="1859"/>
          <a:stretch/>
        </p:blipFill>
        <p:spPr>
          <a:xfrm>
            <a:off x="8807451" y="490809"/>
            <a:ext cx="2884156" cy="57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813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" grpId="0"/>
      <p:bldP spid="8" grpId="0" animBg="1"/>
      <p:bldP spid="13" grpId="0" animBg="1"/>
      <p:bldP spid="16" grpId="0" animBg="1"/>
      <p:bldP spid="22" grpId="0" animBg="1"/>
      <p:bldP spid="24" grpId="0" animBg="1"/>
      <p:bldP spid="37" grpId="0" animBg="1"/>
      <p:bldP spid="38" grpId="0" animBg="1"/>
      <p:bldP spid="40" grpId="0" animBg="1"/>
      <p:bldP spid="42" grpId="0" animBg="1"/>
      <p:bldP spid="44" grpId="0"/>
      <p:bldP spid="49" grpId="0" animBg="1"/>
      <p:bldP spid="50" grpId="0" animBg="1"/>
      <p:bldP spid="53" grpId="0"/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F57452-9522-E893-A27C-08B6C8855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725" y="2223725"/>
            <a:ext cx="6133508" cy="1592482"/>
          </a:xfrm>
        </p:spPr>
        <p:txBody>
          <a:bodyPr>
            <a:noAutofit/>
          </a:bodyPr>
          <a:lstStyle/>
          <a:p>
            <a:r>
              <a:rPr lang="es-EC" sz="2000" dirty="0">
                <a:latin typeface="Century Gothic" panose="020B0502020202020204" pitchFamily="34" charset="0"/>
              </a:rPr>
              <a:t>Se utiliza la Encuesta Continua de Empleo trimestral hasta el primer trimestre 2023.</a:t>
            </a:r>
          </a:p>
          <a:p>
            <a:r>
              <a:rPr lang="es-EC" sz="2000" dirty="0">
                <a:latin typeface="Century Gothic" panose="020B0502020202020204" pitchFamily="34" charset="0"/>
              </a:rPr>
              <a:t>Enfoque en características de Ocupación, Desempleo, Deseo de trabajar, </a:t>
            </a:r>
            <a:r>
              <a:rPr lang="es-EC" sz="2000" dirty="0" err="1">
                <a:latin typeface="Century Gothic" panose="020B0502020202020204" pitchFamily="34" charset="0"/>
              </a:rPr>
              <a:t>NiNis</a:t>
            </a:r>
            <a:r>
              <a:rPr lang="es-EC" sz="2000" dirty="0">
                <a:latin typeface="Century Gothic" panose="020B0502020202020204" pitchFamily="34" charset="0"/>
              </a:rPr>
              <a:t> y características educativas.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8911DA5-A95A-4B20-B486-C7FF579427C8}"/>
              </a:ext>
            </a:extLst>
          </p:cNvPr>
          <p:cNvSpPr/>
          <p:nvPr/>
        </p:nvSpPr>
        <p:spPr>
          <a:xfrm>
            <a:off x="5456539" y="4205425"/>
            <a:ext cx="5686795" cy="1578382"/>
          </a:xfrm>
          <a:prstGeom prst="roundRect">
            <a:avLst>
              <a:gd name="adj" fmla="val 7754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b="1" dirty="0">
                <a:solidFill>
                  <a:schemeClr val="bg1"/>
                </a:solidFill>
                <a:latin typeface="Century Gothic" panose="020B0502020202020204" pitchFamily="34" charset="0"/>
              </a:rPr>
              <a:t>Hi</a:t>
            </a:r>
            <a:r>
              <a:rPr lang="es-MX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pótesis</a:t>
            </a:r>
            <a:r>
              <a:rPr lang="es-MX" b="1" dirty="0">
                <a:solidFill>
                  <a:schemeClr val="bg1"/>
                </a:solidFill>
                <a:latin typeface="Century Gothic" panose="020B0502020202020204" pitchFamily="34" charset="0"/>
              </a:rPr>
              <a:t>: </a:t>
            </a:r>
            <a:r>
              <a:rPr lang="es-MX" dirty="0">
                <a:solidFill>
                  <a:schemeClr val="bg1"/>
                </a:solidFill>
                <a:latin typeface="Century Gothic" panose="020B0502020202020204" pitchFamily="34" charset="0"/>
              </a:rPr>
              <a:t>Existen cambios significativos en la dinámica poblacional que potencialmente afectan la  dinámica de las ventas.</a:t>
            </a:r>
            <a:endParaRPr lang="es-EC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C3735C-45B7-EA7D-B8AC-B5CA574AB883}"/>
              </a:ext>
            </a:extLst>
          </p:cNvPr>
          <p:cNvSpPr txBox="1">
            <a:spLocks/>
          </p:cNvSpPr>
          <p:nvPr/>
        </p:nvSpPr>
        <p:spPr>
          <a:xfrm>
            <a:off x="827635" y="506115"/>
            <a:ext cx="7610113" cy="6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dirty="0">
                <a:solidFill>
                  <a:srgbClr val="548235"/>
                </a:solidFill>
                <a:latin typeface="Century Gothic" panose="020B0502020202020204" pitchFamily="34" charset="0"/>
              </a:rPr>
              <a:t>Dinámica Poblacional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1228E7B-AE02-A3DF-E1F5-E6BAC30D1304}"/>
              </a:ext>
            </a:extLst>
          </p:cNvPr>
          <p:cNvSpPr/>
          <p:nvPr/>
        </p:nvSpPr>
        <p:spPr>
          <a:xfrm flipH="1">
            <a:off x="670665" y="482811"/>
            <a:ext cx="57685" cy="631925"/>
          </a:xfrm>
          <a:prstGeom prst="rect">
            <a:avLst/>
          </a:prstGeom>
          <a:solidFill>
            <a:srgbClr val="548235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2253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1EFBAA-31DC-4C29-054C-53AD227F9F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0" r="1289" b="1859"/>
          <a:stretch/>
        </p:blipFill>
        <p:spPr>
          <a:xfrm>
            <a:off x="8437748" y="442615"/>
            <a:ext cx="3252763" cy="647231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7AB0592-CE8D-0A4A-7E08-E05661BDB100}"/>
              </a:ext>
            </a:extLst>
          </p:cNvPr>
          <p:cNvCxnSpPr>
            <a:cxnSpLocks/>
          </p:cNvCxnSpPr>
          <p:nvPr/>
        </p:nvCxnSpPr>
        <p:spPr>
          <a:xfrm>
            <a:off x="4884579" y="1825625"/>
            <a:ext cx="0" cy="4315943"/>
          </a:xfrm>
          <a:prstGeom prst="line">
            <a:avLst/>
          </a:prstGeom>
          <a:ln w="38100">
            <a:solidFill>
              <a:srgbClr val="3D3D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 descr="Acceso universal con relleno sólido">
            <a:extLst>
              <a:ext uri="{FF2B5EF4-FFF2-40B4-BE49-F238E27FC236}">
                <a16:creationId xmlns:a16="http://schemas.microsoft.com/office/drawing/2014/main" id="{ABC4CA41-F1BB-510A-1F30-C990B0CB6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1567" y="2475179"/>
            <a:ext cx="3016834" cy="30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77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9799622B-E701-4C4B-9205-B614B12C9D08}"/>
              </a:ext>
            </a:extLst>
          </p:cNvPr>
          <p:cNvSpPr/>
          <p:nvPr/>
        </p:nvSpPr>
        <p:spPr>
          <a:xfrm>
            <a:off x="6506679" y="1360479"/>
            <a:ext cx="5162808" cy="2415033"/>
          </a:xfrm>
          <a:prstGeom prst="roundRect">
            <a:avLst>
              <a:gd name="adj" fmla="val 6450"/>
            </a:avLst>
          </a:prstGeom>
          <a:solidFill>
            <a:schemeClr val="accent4">
              <a:lumMod val="60000"/>
              <a:lumOff val="4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sz="1400" dirty="0">
              <a:latin typeface="Century Gothic" panose="020B0502020202020204" pitchFamily="34" charset="0"/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B22A40FA-391D-445E-AA68-5AE1ADEE2E64}"/>
              </a:ext>
            </a:extLst>
          </p:cNvPr>
          <p:cNvSpPr/>
          <p:nvPr/>
        </p:nvSpPr>
        <p:spPr>
          <a:xfrm>
            <a:off x="6506680" y="3953772"/>
            <a:ext cx="5162808" cy="2471477"/>
          </a:xfrm>
          <a:prstGeom prst="roundRect">
            <a:avLst>
              <a:gd name="adj" fmla="val 5905"/>
            </a:avLst>
          </a:prstGeom>
          <a:solidFill>
            <a:schemeClr val="accent6">
              <a:lumMod val="60000"/>
              <a:lumOff val="4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sz="1400" dirty="0">
              <a:latin typeface="Century Gothic" panose="020B0502020202020204" pitchFamily="34" charset="0"/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BB859DB6-F348-405A-B52C-3EAD5DC6967F}"/>
              </a:ext>
            </a:extLst>
          </p:cNvPr>
          <p:cNvSpPr/>
          <p:nvPr/>
        </p:nvSpPr>
        <p:spPr>
          <a:xfrm>
            <a:off x="670664" y="3953772"/>
            <a:ext cx="5605008" cy="2471477"/>
          </a:xfrm>
          <a:prstGeom prst="roundRect">
            <a:avLst>
              <a:gd name="adj" fmla="val 5772"/>
            </a:avLst>
          </a:prstGeom>
          <a:solidFill>
            <a:srgbClr val="F4B08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sz="1400" dirty="0">
              <a:latin typeface="Century Gothic" panose="020B0502020202020204" pitchFamily="34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943E5A4-917A-4DCE-A9F4-FF04E0387F9C}"/>
              </a:ext>
            </a:extLst>
          </p:cNvPr>
          <p:cNvSpPr/>
          <p:nvPr/>
        </p:nvSpPr>
        <p:spPr>
          <a:xfrm>
            <a:off x="7278616" y="1775692"/>
            <a:ext cx="1588169" cy="1530408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21%</a:t>
            </a:r>
            <a:endParaRPr lang="es-419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3BEC509-9DC2-444E-B35D-DA8001FA2A37}"/>
              </a:ext>
            </a:extLst>
          </p:cNvPr>
          <p:cNvSpPr/>
          <p:nvPr/>
        </p:nvSpPr>
        <p:spPr>
          <a:xfrm>
            <a:off x="7226780" y="4412286"/>
            <a:ext cx="1588169" cy="15304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4%</a:t>
            </a:r>
            <a:endParaRPr lang="es-419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CBD6CB31-5237-472B-B481-91103F806FF5}"/>
              </a:ext>
            </a:extLst>
          </p:cNvPr>
          <p:cNvSpPr/>
          <p:nvPr/>
        </p:nvSpPr>
        <p:spPr>
          <a:xfrm>
            <a:off x="926656" y="4433360"/>
            <a:ext cx="1588169" cy="1530408"/>
          </a:xfrm>
          <a:prstGeom prst="ellipse">
            <a:avLst/>
          </a:prstGeom>
          <a:solidFill>
            <a:srgbClr val="3D3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75%</a:t>
            </a:r>
            <a:endParaRPr lang="es-419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1202D80-FE78-473E-8DDD-84E9137673E6}"/>
              </a:ext>
            </a:extLst>
          </p:cNvPr>
          <p:cNvSpPr txBox="1"/>
          <p:nvPr/>
        </p:nvSpPr>
        <p:spPr>
          <a:xfrm>
            <a:off x="9117042" y="2217730"/>
            <a:ext cx="1981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Matrículas</a:t>
            </a:r>
            <a:endParaRPr lang="es-419" sz="28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EEA1951-D44B-4CAC-9E50-28F694A0E78E}"/>
              </a:ext>
            </a:extLst>
          </p:cNvPr>
          <p:cNvSpPr txBox="1"/>
          <p:nvPr/>
        </p:nvSpPr>
        <p:spPr>
          <a:xfrm>
            <a:off x="2765083" y="4113618"/>
            <a:ext cx="2173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No Interesa</a:t>
            </a:r>
            <a:endParaRPr lang="es-419" sz="28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38" name="Tabla 37">
            <a:extLst>
              <a:ext uri="{FF2B5EF4-FFF2-40B4-BE49-F238E27FC236}">
                <a16:creationId xmlns:a16="http://schemas.microsoft.com/office/drawing/2014/main" id="{DC556AD8-5765-449C-9E13-4DE1E23CE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37415"/>
              </p:ext>
            </p:extLst>
          </p:nvPr>
        </p:nvGraphicFramePr>
        <p:xfrm>
          <a:off x="670664" y="1360479"/>
          <a:ext cx="5585758" cy="241050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179284">
                  <a:extLst>
                    <a:ext uri="{9D8B030D-6E8A-4147-A177-3AD203B41FA5}">
                      <a16:colId xmlns:a16="http://schemas.microsoft.com/office/drawing/2014/main" val="1783704910"/>
                    </a:ext>
                  </a:extLst>
                </a:gridCol>
                <a:gridCol w="1398885">
                  <a:extLst>
                    <a:ext uri="{9D8B030D-6E8A-4147-A177-3AD203B41FA5}">
                      <a16:colId xmlns:a16="http://schemas.microsoft.com/office/drawing/2014/main" val="144549478"/>
                    </a:ext>
                  </a:extLst>
                </a:gridCol>
                <a:gridCol w="1007589">
                  <a:extLst>
                    <a:ext uri="{9D8B030D-6E8A-4147-A177-3AD203B41FA5}">
                      <a16:colId xmlns:a16="http://schemas.microsoft.com/office/drawing/2014/main" val="4150379670"/>
                    </a:ext>
                  </a:extLst>
                </a:gridCol>
              </a:tblGrid>
              <a:tr h="42853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419" sz="12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Detalle de Agendas por Fase</a:t>
                      </a:r>
                      <a:endParaRPr lang="es-419" sz="12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158605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Fase</a:t>
                      </a:r>
                      <a:endParaRPr lang="es-419" sz="12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D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1" u="none" strike="noStrike" dirty="0" err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Cant</a:t>
                      </a:r>
                      <a:endParaRPr lang="es-419" sz="12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D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Peso</a:t>
                      </a:r>
                      <a:endParaRPr lang="es-419" sz="12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D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5715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99. No Interesado</a:t>
                      </a:r>
                      <a:endParaRPr lang="es-419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5444</a:t>
                      </a:r>
                      <a:endParaRPr lang="es-419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75%</a:t>
                      </a:r>
                      <a:endParaRPr lang="es-419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128941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7. Matriculado</a:t>
                      </a:r>
                      <a:endParaRPr lang="es-419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1507</a:t>
                      </a:r>
                      <a:endParaRPr lang="es-419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21%</a:t>
                      </a:r>
                      <a:endParaRPr lang="es-419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694549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5. Promesa de Pago</a:t>
                      </a:r>
                      <a:endParaRPr lang="es-419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236</a:t>
                      </a:r>
                      <a:endParaRPr lang="es-419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3%</a:t>
                      </a:r>
                      <a:endParaRPr lang="es-419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5033237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4. Verificación Requisitos</a:t>
                      </a:r>
                      <a:endParaRPr lang="es-419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54</a:t>
                      </a:r>
                      <a:endParaRPr lang="es-419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1%</a:t>
                      </a:r>
                      <a:endParaRPr lang="es-419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2174543"/>
                  </a:ext>
                </a:extLst>
              </a:tr>
              <a:tr h="330328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Total general</a:t>
                      </a:r>
                      <a:endParaRPr lang="es-419" sz="12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7241</a:t>
                      </a:r>
                      <a:endParaRPr lang="es-419" sz="12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100%</a:t>
                      </a:r>
                      <a:endParaRPr lang="es-419" sz="12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303341"/>
                  </a:ext>
                </a:extLst>
              </a:tr>
            </a:tbl>
          </a:graphicData>
        </a:graphic>
      </p:graphicFrame>
      <p:sp>
        <p:nvSpPr>
          <p:cNvPr id="39" name="CuadroTexto 38">
            <a:extLst>
              <a:ext uri="{FF2B5EF4-FFF2-40B4-BE49-F238E27FC236}">
                <a16:creationId xmlns:a16="http://schemas.microsoft.com/office/drawing/2014/main" id="{A3617CA1-7F64-408C-B50C-F1F74F92399A}"/>
              </a:ext>
            </a:extLst>
          </p:cNvPr>
          <p:cNvSpPr txBox="1"/>
          <p:nvPr/>
        </p:nvSpPr>
        <p:spPr>
          <a:xfrm>
            <a:off x="2732981" y="4672797"/>
            <a:ext cx="33245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Century Gothic" panose="020B0502020202020204" pitchFamily="34" charset="0"/>
              </a:rPr>
              <a:t>El 31% de las Agendas Asistidas No volvieron a contestar, 2269 datos.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Century Gothic" panose="020B0502020202020204" pitchFamily="34" charset="0"/>
              </a:rPr>
              <a:t>1143 Datos de las agendas no matricularon por temas de requisitos o perfil académico un 15% del total de agendas.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Century Gothic" panose="020B0502020202020204" pitchFamily="34" charset="0"/>
              </a:rPr>
              <a:t>633 Agendas no matricularon por temas financieros un 8%.</a:t>
            </a:r>
            <a:endParaRPr lang="es-419" sz="1200" dirty="0">
              <a:latin typeface="Century Gothic" panose="020B0502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3C468D-B811-69B5-BC8E-3B2F3B925A8E}"/>
              </a:ext>
            </a:extLst>
          </p:cNvPr>
          <p:cNvSpPr txBox="1">
            <a:spLocks/>
          </p:cNvSpPr>
          <p:nvPr/>
        </p:nvSpPr>
        <p:spPr>
          <a:xfrm>
            <a:off x="827635" y="506115"/>
            <a:ext cx="7610113" cy="6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dirty="0">
                <a:solidFill>
                  <a:srgbClr val="548235"/>
                </a:solidFill>
                <a:latin typeface="Century Gothic" panose="020B0502020202020204" pitchFamily="34" charset="0"/>
              </a:rPr>
              <a:t>Detalle de Agendas Asistidas 2023-2 U LATINA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A5EECB0-C570-F287-5210-CB4A755368E5}"/>
              </a:ext>
            </a:extLst>
          </p:cNvPr>
          <p:cNvSpPr/>
          <p:nvPr/>
        </p:nvSpPr>
        <p:spPr>
          <a:xfrm flipH="1">
            <a:off x="670665" y="482811"/>
            <a:ext cx="57685" cy="6319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2253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DE7A37-CB25-C3BB-6DBC-28083CBA1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3" b="17743"/>
          <a:stretch/>
        </p:blipFill>
        <p:spPr>
          <a:xfrm>
            <a:off x="9318171" y="482810"/>
            <a:ext cx="2351317" cy="50058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3A1B6F2-A96E-15DC-6CEF-DE78586BB161}"/>
              </a:ext>
            </a:extLst>
          </p:cNvPr>
          <p:cNvSpPr txBox="1"/>
          <p:nvPr/>
        </p:nvSpPr>
        <p:spPr>
          <a:xfrm>
            <a:off x="9065207" y="4636838"/>
            <a:ext cx="2116285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Agendas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1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Verificación de Requisitos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Promesa de Pago</a:t>
            </a:r>
            <a:endParaRPr lang="es-419" sz="11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29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6" grpId="0" animBg="1"/>
      <p:bldP spid="19" grpId="0" animBg="1"/>
      <p:bldP spid="20" grpId="0" animBg="1"/>
      <p:bldP spid="21" grpId="0" animBg="1"/>
      <p:bldP spid="23" grpId="0"/>
      <p:bldP spid="37" grpId="0"/>
      <p:bldP spid="39" grpId="0"/>
      <p:bldP spid="2" grpId="0"/>
      <p:bldP spid="3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BAF7E52-D2C7-4A5F-A747-5BA0A12F6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367810"/>
              </p:ext>
            </p:extLst>
          </p:nvPr>
        </p:nvGraphicFramePr>
        <p:xfrm>
          <a:off x="670664" y="1355951"/>
          <a:ext cx="5534164" cy="241503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671665">
                  <a:extLst>
                    <a:ext uri="{9D8B030D-6E8A-4147-A177-3AD203B41FA5}">
                      <a16:colId xmlns:a16="http://schemas.microsoft.com/office/drawing/2014/main" val="3390300108"/>
                    </a:ext>
                  </a:extLst>
                </a:gridCol>
                <a:gridCol w="1821591">
                  <a:extLst>
                    <a:ext uri="{9D8B030D-6E8A-4147-A177-3AD203B41FA5}">
                      <a16:colId xmlns:a16="http://schemas.microsoft.com/office/drawing/2014/main" val="4226273429"/>
                    </a:ext>
                  </a:extLst>
                </a:gridCol>
                <a:gridCol w="1040908">
                  <a:extLst>
                    <a:ext uri="{9D8B030D-6E8A-4147-A177-3AD203B41FA5}">
                      <a16:colId xmlns:a16="http://schemas.microsoft.com/office/drawing/2014/main" val="2890115155"/>
                    </a:ext>
                  </a:extLst>
                </a:gridCol>
              </a:tblGrid>
              <a:tr h="402506">
                <a:tc>
                  <a:txBody>
                    <a:bodyPr/>
                    <a:lstStyle/>
                    <a:p>
                      <a:pPr algn="ctr" fontAlgn="b"/>
                      <a:r>
                        <a:rPr lang="es-CR" sz="160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Fase</a:t>
                      </a:r>
                      <a:endParaRPr lang="es-CR" sz="16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600" b="1" u="none" strike="noStrike" dirty="0" err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Cant</a:t>
                      </a:r>
                      <a:endParaRPr lang="es-CR" sz="16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60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% Peso</a:t>
                      </a:r>
                      <a:endParaRPr lang="es-CR" sz="16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197358"/>
                  </a:ext>
                </a:extLst>
              </a:tr>
              <a:tr h="402506"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No Interesado</a:t>
                      </a:r>
                      <a:endParaRPr lang="es-CR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3276</a:t>
                      </a:r>
                      <a:endParaRPr lang="es-CR" sz="14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76%</a:t>
                      </a:r>
                      <a:endParaRPr lang="es-CR" sz="14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760745"/>
                  </a:ext>
                </a:extLst>
              </a:tr>
              <a:tr h="402506"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Matriculado</a:t>
                      </a:r>
                      <a:endParaRPr lang="es-CR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952</a:t>
                      </a:r>
                      <a:endParaRPr lang="es-CR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22%</a:t>
                      </a:r>
                      <a:endParaRPr lang="es-CR" sz="14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863635"/>
                  </a:ext>
                </a:extLst>
              </a:tr>
              <a:tr h="402506"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Promesas de Pago</a:t>
                      </a:r>
                      <a:endParaRPr lang="es-CR" sz="14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94</a:t>
                      </a:r>
                      <a:endParaRPr lang="es-CR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2%</a:t>
                      </a:r>
                      <a:endParaRPr lang="es-CR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159883"/>
                  </a:ext>
                </a:extLst>
              </a:tr>
              <a:tr h="402506"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Verificación de Requisitos </a:t>
                      </a:r>
                      <a:endParaRPr lang="es-CR" sz="14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17</a:t>
                      </a:r>
                      <a:endParaRPr lang="es-CR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4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0%</a:t>
                      </a:r>
                      <a:endParaRPr lang="es-CR" sz="1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050467"/>
                  </a:ext>
                </a:extLst>
              </a:tr>
              <a:tr h="402506">
                <a:tc>
                  <a:txBody>
                    <a:bodyPr/>
                    <a:lstStyle/>
                    <a:p>
                      <a:pPr algn="ctr" fontAlgn="b"/>
                      <a:r>
                        <a:rPr lang="es-CR" sz="160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Total</a:t>
                      </a:r>
                      <a:endParaRPr lang="es-CR" sz="16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60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4339</a:t>
                      </a:r>
                      <a:endParaRPr lang="es-CR" sz="16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60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100%</a:t>
                      </a:r>
                      <a:endParaRPr lang="es-CR" sz="16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33597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A6A65F4-727E-6C11-2A6A-375A56B8B449}"/>
              </a:ext>
            </a:extLst>
          </p:cNvPr>
          <p:cNvSpPr txBox="1">
            <a:spLocks/>
          </p:cNvSpPr>
          <p:nvPr/>
        </p:nvSpPr>
        <p:spPr>
          <a:xfrm>
            <a:off x="827635" y="506115"/>
            <a:ext cx="7610113" cy="6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 err="1">
                <a:solidFill>
                  <a:srgbClr val="548235"/>
                </a:solidFill>
                <a:latin typeface="Century Gothic" panose="020B0502020202020204" pitchFamily="34" charset="0"/>
              </a:rPr>
              <a:t>Detalle</a:t>
            </a:r>
            <a:r>
              <a:rPr lang="pt-BR" sz="4000" b="1" dirty="0">
                <a:solidFill>
                  <a:srgbClr val="548235"/>
                </a:solidFill>
                <a:latin typeface="Century Gothic" panose="020B0502020202020204" pitchFamily="34" charset="0"/>
              </a:rPr>
              <a:t> de Agendas </a:t>
            </a:r>
            <a:r>
              <a:rPr lang="pt-BR" sz="4000" b="1" dirty="0" err="1">
                <a:solidFill>
                  <a:srgbClr val="548235"/>
                </a:solidFill>
                <a:latin typeface="Century Gothic" panose="020B0502020202020204" pitchFamily="34" charset="0"/>
              </a:rPr>
              <a:t>Asistidas</a:t>
            </a:r>
            <a:r>
              <a:rPr lang="pt-BR" sz="4000" b="1" dirty="0">
                <a:solidFill>
                  <a:srgbClr val="548235"/>
                </a:solidFill>
                <a:latin typeface="Century Gothic" panose="020B0502020202020204" pitchFamily="34" charset="0"/>
              </a:rPr>
              <a:t> 2023-2 UAM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99AA8-53E5-8823-A4A4-A7C109952430}"/>
              </a:ext>
            </a:extLst>
          </p:cNvPr>
          <p:cNvSpPr/>
          <p:nvPr/>
        </p:nvSpPr>
        <p:spPr>
          <a:xfrm flipH="1">
            <a:off x="670665" y="482811"/>
            <a:ext cx="57685" cy="6319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48235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5EBF258-16AD-5432-565F-A9589B25F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b="25696"/>
          <a:stretch/>
        </p:blipFill>
        <p:spPr>
          <a:xfrm>
            <a:off x="9834678" y="482811"/>
            <a:ext cx="1777028" cy="458315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39E1D7B-4FFB-2FF6-E200-CEF7046A39A7}"/>
              </a:ext>
            </a:extLst>
          </p:cNvPr>
          <p:cNvSpPr/>
          <p:nvPr/>
        </p:nvSpPr>
        <p:spPr>
          <a:xfrm>
            <a:off x="6506679" y="1360479"/>
            <a:ext cx="5162808" cy="2415033"/>
          </a:xfrm>
          <a:prstGeom prst="roundRect">
            <a:avLst>
              <a:gd name="adj" fmla="val 6450"/>
            </a:avLst>
          </a:prstGeom>
          <a:solidFill>
            <a:schemeClr val="accent4">
              <a:lumMod val="60000"/>
              <a:lumOff val="4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sz="1400" dirty="0">
              <a:latin typeface="Century Gothic" panose="020B0502020202020204" pitchFamily="34" charset="0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DD4C3623-95F5-CE7F-AB5B-3065B919D75C}"/>
              </a:ext>
            </a:extLst>
          </p:cNvPr>
          <p:cNvSpPr/>
          <p:nvPr/>
        </p:nvSpPr>
        <p:spPr>
          <a:xfrm>
            <a:off x="6506680" y="3953772"/>
            <a:ext cx="5162808" cy="2471477"/>
          </a:xfrm>
          <a:prstGeom prst="roundRect">
            <a:avLst>
              <a:gd name="adj" fmla="val 5905"/>
            </a:avLst>
          </a:prstGeom>
          <a:solidFill>
            <a:schemeClr val="accent6">
              <a:lumMod val="60000"/>
              <a:lumOff val="4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sz="1400" dirty="0">
              <a:latin typeface="Century Gothic" panose="020B0502020202020204" pitchFamily="34" charset="0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2E21687-B489-F8E2-85A0-43D7EAE257F2}"/>
              </a:ext>
            </a:extLst>
          </p:cNvPr>
          <p:cNvSpPr/>
          <p:nvPr/>
        </p:nvSpPr>
        <p:spPr>
          <a:xfrm>
            <a:off x="670664" y="3953772"/>
            <a:ext cx="5605008" cy="2471477"/>
          </a:xfrm>
          <a:prstGeom prst="roundRect">
            <a:avLst>
              <a:gd name="adj" fmla="val 5772"/>
            </a:avLst>
          </a:prstGeom>
          <a:solidFill>
            <a:srgbClr val="F4B08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sz="1400" dirty="0">
              <a:latin typeface="Century Gothic" panose="020B0502020202020204" pitchFamily="34" charset="0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23CE91E-7330-1089-0BA3-0B32FC35E8CD}"/>
              </a:ext>
            </a:extLst>
          </p:cNvPr>
          <p:cNvSpPr/>
          <p:nvPr/>
        </p:nvSpPr>
        <p:spPr>
          <a:xfrm>
            <a:off x="7278616" y="1775692"/>
            <a:ext cx="1588169" cy="15304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22%</a:t>
            </a:r>
            <a:endParaRPr lang="es-419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8A1AD39-42BA-A7EF-7D43-8F6152200BAF}"/>
              </a:ext>
            </a:extLst>
          </p:cNvPr>
          <p:cNvSpPr/>
          <p:nvPr/>
        </p:nvSpPr>
        <p:spPr>
          <a:xfrm>
            <a:off x="7226780" y="4412286"/>
            <a:ext cx="1588169" cy="153040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2%</a:t>
            </a:r>
            <a:endParaRPr lang="es-419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3034945-C42F-0353-F598-557C61D9010E}"/>
              </a:ext>
            </a:extLst>
          </p:cNvPr>
          <p:cNvSpPr/>
          <p:nvPr/>
        </p:nvSpPr>
        <p:spPr>
          <a:xfrm>
            <a:off x="926656" y="4433360"/>
            <a:ext cx="1588169" cy="1530408"/>
          </a:xfrm>
          <a:prstGeom prst="ellipse">
            <a:avLst/>
          </a:prstGeom>
          <a:solidFill>
            <a:srgbClr val="3D3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76%</a:t>
            </a:r>
            <a:endParaRPr lang="es-419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A3A1EF0-ECB6-D2DB-8AF8-E5C5EBAE286F}"/>
              </a:ext>
            </a:extLst>
          </p:cNvPr>
          <p:cNvSpPr txBox="1"/>
          <p:nvPr/>
        </p:nvSpPr>
        <p:spPr>
          <a:xfrm>
            <a:off x="9117042" y="2217730"/>
            <a:ext cx="1981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Matrículas</a:t>
            </a:r>
            <a:endParaRPr lang="es-419" sz="28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054839E-B481-FA97-0068-BDBB7AA5EE5F}"/>
              </a:ext>
            </a:extLst>
          </p:cNvPr>
          <p:cNvSpPr txBox="1"/>
          <p:nvPr/>
        </p:nvSpPr>
        <p:spPr>
          <a:xfrm>
            <a:off x="9065207" y="4636838"/>
            <a:ext cx="2116285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Agendas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1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Verificación de Requisitos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Promesa de Pago</a:t>
            </a:r>
            <a:endParaRPr lang="es-419" sz="11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02D2677-6F66-6618-A542-7918242CA184}"/>
              </a:ext>
            </a:extLst>
          </p:cNvPr>
          <p:cNvSpPr txBox="1"/>
          <p:nvPr/>
        </p:nvSpPr>
        <p:spPr>
          <a:xfrm>
            <a:off x="2765083" y="4113618"/>
            <a:ext cx="2173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No Interesa</a:t>
            </a:r>
            <a:endParaRPr lang="es-419" sz="28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B0EB8A5-3E8B-9621-342C-7C437B85C9B0}"/>
              </a:ext>
            </a:extLst>
          </p:cNvPr>
          <p:cNvSpPr txBox="1"/>
          <p:nvPr/>
        </p:nvSpPr>
        <p:spPr>
          <a:xfrm>
            <a:off x="2732981" y="4672797"/>
            <a:ext cx="33245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>
                <a:latin typeface="Century Gothic" panose="020B0502020202020204" pitchFamily="34" charset="0"/>
              </a:rPr>
              <a:t>El 49% de las Agendas Asistidas No volvieron a contestar, 1,345 datos.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>
                <a:latin typeface="Century Gothic" panose="020B0502020202020204" pitchFamily="34" charset="0"/>
              </a:rPr>
              <a:t>285 Datos de las agendas no matricularon por temas de requisitos o perfil académico un 10% del total de agendas.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>
                <a:latin typeface="Century Gothic" panose="020B0502020202020204" pitchFamily="34" charset="0"/>
              </a:rPr>
              <a:t>232 Agendas no matricularon por temas financieros un 8%.</a:t>
            </a:r>
          </a:p>
        </p:txBody>
      </p:sp>
    </p:spTree>
    <p:extLst>
      <p:ext uri="{BB962C8B-B14F-4D97-AF65-F5344CB8AC3E}">
        <p14:creationId xmlns:p14="http://schemas.microsoft.com/office/powerpoint/2010/main" val="876597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7415F00C-B09A-48D7-AD3A-2DB7FDB400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17680"/>
              </p:ext>
            </p:extLst>
          </p:nvPr>
        </p:nvGraphicFramePr>
        <p:xfrm>
          <a:off x="58056" y="2424668"/>
          <a:ext cx="11385648" cy="5702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124CBE3-68DC-4AFB-8C33-7A1151813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392075"/>
              </p:ext>
            </p:extLst>
          </p:nvPr>
        </p:nvGraphicFramePr>
        <p:xfrm>
          <a:off x="8582556" y="1515445"/>
          <a:ext cx="2913358" cy="1638008"/>
        </p:xfrm>
        <a:graphic>
          <a:graphicData uri="http://schemas.openxmlformats.org/drawingml/2006/table">
            <a:tbl>
              <a:tblPr>
                <a:tableStyleId>{5A111915-BE36-4E01-A7E5-04B1672EAD32}</a:tableStyleId>
              </a:tblPr>
              <a:tblGrid>
                <a:gridCol w="1892775">
                  <a:extLst>
                    <a:ext uri="{9D8B030D-6E8A-4147-A177-3AD203B41FA5}">
                      <a16:colId xmlns:a16="http://schemas.microsoft.com/office/drawing/2014/main" val="3694605598"/>
                    </a:ext>
                  </a:extLst>
                </a:gridCol>
                <a:gridCol w="1020583">
                  <a:extLst>
                    <a:ext uri="{9D8B030D-6E8A-4147-A177-3AD203B41FA5}">
                      <a16:colId xmlns:a16="http://schemas.microsoft.com/office/drawing/2014/main" val="32159838"/>
                    </a:ext>
                  </a:extLst>
                </a:gridCol>
              </a:tblGrid>
              <a:tr h="210983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1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Otros</a:t>
                      </a:r>
                      <a:endParaRPr lang="es-419" sz="12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1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727</a:t>
                      </a:r>
                      <a:endParaRPr lang="es-419" sz="12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14800346"/>
                  </a:ext>
                </a:extLst>
              </a:tr>
              <a:tr h="210983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Próximo Periodo</a:t>
                      </a:r>
                      <a:endParaRPr lang="es-419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9050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509</a:t>
                      </a:r>
                      <a:endParaRPr lang="es-419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9360783"/>
                  </a:ext>
                </a:extLst>
              </a:tr>
              <a:tr h="210983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Cliente molesto</a:t>
                      </a:r>
                      <a:endParaRPr lang="es-419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9050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82</a:t>
                      </a:r>
                      <a:endParaRPr lang="es-419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94298861"/>
                  </a:ext>
                </a:extLst>
              </a:tr>
              <a:tr h="210983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Ubicación de la sede</a:t>
                      </a:r>
                      <a:endParaRPr lang="es-419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9050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74</a:t>
                      </a:r>
                      <a:endParaRPr lang="es-419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27212111"/>
                  </a:ext>
                </a:extLst>
              </a:tr>
              <a:tr h="210983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Múltiple interés o Duplicado</a:t>
                      </a:r>
                      <a:endParaRPr lang="es-419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9050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35</a:t>
                      </a:r>
                      <a:endParaRPr lang="es-419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50544298"/>
                  </a:ext>
                </a:extLst>
              </a:tr>
              <a:tr h="210983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Fuera del país</a:t>
                      </a:r>
                      <a:endParaRPr lang="es-419" sz="12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9050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17</a:t>
                      </a:r>
                      <a:endParaRPr lang="es-419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5730595"/>
                  </a:ext>
                </a:extLst>
              </a:tr>
              <a:tr h="210983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Retiro matrícula</a:t>
                      </a:r>
                      <a:endParaRPr lang="es-419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9050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2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9</a:t>
                      </a:r>
                      <a:endParaRPr lang="es-419" sz="12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1377915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65C0A316-02F7-4B90-8B0A-5E8B5A654BE4}"/>
              </a:ext>
            </a:extLst>
          </p:cNvPr>
          <p:cNvSpPr txBox="1"/>
          <p:nvPr/>
        </p:nvSpPr>
        <p:spPr>
          <a:xfrm>
            <a:off x="9095004" y="4475447"/>
            <a:ext cx="2172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Century Gothic" panose="020B0502020202020204" pitchFamily="34" charset="0"/>
              </a:rPr>
              <a:t>Encuesta de ¿por qué?</a:t>
            </a:r>
            <a:endParaRPr lang="es-419" sz="1400" b="1" dirty="0">
              <a:latin typeface="Century Gothic" panose="020B0502020202020204" pitchFamily="34" charset="0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D37E5AA-EEC6-4DCA-B545-9F027FEB90F5}"/>
              </a:ext>
            </a:extLst>
          </p:cNvPr>
          <p:cNvSpPr/>
          <p:nvPr/>
        </p:nvSpPr>
        <p:spPr>
          <a:xfrm>
            <a:off x="8745006" y="1714886"/>
            <a:ext cx="2546252" cy="12234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FCC9575B-9A5B-4751-B89D-72C99BEE9471}"/>
              </a:ext>
            </a:extLst>
          </p:cNvPr>
          <p:cNvSpPr/>
          <p:nvPr/>
        </p:nvSpPr>
        <p:spPr>
          <a:xfrm>
            <a:off x="5340623" y="4898338"/>
            <a:ext cx="2476416" cy="1537969"/>
          </a:xfrm>
          <a:prstGeom prst="roundRect">
            <a:avLst>
              <a:gd name="adj" fmla="val 7520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25F94CB-7DB5-4814-86C2-B4DD3BD780CD}"/>
              </a:ext>
            </a:extLst>
          </p:cNvPr>
          <p:cNvCxnSpPr>
            <a:cxnSpLocks/>
          </p:cNvCxnSpPr>
          <p:nvPr/>
        </p:nvCxnSpPr>
        <p:spPr>
          <a:xfrm flipV="1">
            <a:off x="6578831" y="2399301"/>
            <a:ext cx="539997" cy="249903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42F21BE3-E5D6-4645-82F7-FCBC02F2FA0B}"/>
              </a:ext>
            </a:extLst>
          </p:cNvPr>
          <p:cNvCxnSpPr>
            <a:cxnSpLocks/>
          </p:cNvCxnSpPr>
          <p:nvPr/>
        </p:nvCxnSpPr>
        <p:spPr>
          <a:xfrm flipV="1">
            <a:off x="8745006" y="4833486"/>
            <a:ext cx="607237" cy="602810"/>
          </a:xfrm>
          <a:prstGeom prst="straightConnector1">
            <a:avLst/>
          </a:prstGeom>
          <a:ln w="28575"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6A8D9CE2-C21E-425D-9C89-40516E55665B}"/>
              </a:ext>
            </a:extLst>
          </p:cNvPr>
          <p:cNvSpPr txBox="1"/>
          <p:nvPr/>
        </p:nvSpPr>
        <p:spPr>
          <a:xfrm>
            <a:off x="2483159" y="3746578"/>
            <a:ext cx="15537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Century Gothic" panose="020B0502020202020204" pitchFamily="34" charset="0"/>
              </a:rPr>
              <a:t>El 31% </a:t>
            </a:r>
            <a:r>
              <a:rPr lang="es-ES" sz="1200" dirty="0">
                <a:latin typeface="Century Gothic" panose="020B0502020202020204" pitchFamily="34" charset="0"/>
              </a:rPr>
              <a:t>de las agendas totales, no volvieron a contestar</a:t>
            </a:r>
            <a:endParaRPr lang="es-419" sz="1200" dirty="0">
              <a:latin typeface="Century Gothic" panose="020B0502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735B93-4418-2328-27AF-0CC3494B2BE2}"/>
              </a:ext>
            </a:extLst>
          </p:cNvPr>
          <p:cNvSpPr txBox="1">
            <a:spLocks/>
          </p:cNvSpPr>
          <p:nvPr/>
        </p:nvSpPr>
        <p:spPr>
          <a:xfrm>
            <a:off x="827635" y="506115"/>
            <a:ext cx="7610113" cy="6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dirty="0">
                <a:solidFill>
                  <a:srgbClr val="548235"/>
                </a:solidFill>
                <a:latin typeface="Century Gothic" panose="020B0502020202020204" pitchFamily="34" charset="0"/>
              </a:rPr>
              <a:t>Detalle de Agendas Asistidas 2023-2 ULATINA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B74CA0D-604D-65B2-62FC-BD96B8B545A6}"/>
              </a:ext>
            </a:extLst>
          </p:cNvPr>
          <p:cNvSpPr/>
          <p:nvPr/>
        </p:nvSpPr>
        <p:spPr>
          <a:xfrm flipH="1">
            <a:off x="670665" y="482811"/>
            <a:ext cx="57685" cy="6319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2253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6C287DC-0A49-E408-2D6D-9B91C2B74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3" b="17743"/>
          <a:stretch/>
        </p:blipFill>
        <p:spPr>
          <a:xfrm>
            <a:off x="9318171" y="482810"/>
            <a:ext cx="2351317" cy="500589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DD06E4B-6032-0D67-D37E-B39646C85B73}"/>
              </a:ext>
            </a:extLst>
          </p:cNvPr>
          <p:cNvSpPr/>
          <p:nvPr/>
        </p:nvSpPr>
        <p:spPr>
          <a:xfrm>
            <a:off x="653723" y="1393372"/>
            <a:ext cx="4963565" cy="1777080"/>
          </a:xfrm>
          <a:prstGeom prst="roundRect">
            <a:avLst>
              <a:gd name="adj" fmla="val 6450"/>
            </a:avLst>
          </a:prstGeom>
          <a:solidFill>
            <a:schemeClr val="accent4">
              <a:lumMod val="60000"/>
              <a:lumOff val="4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sz="1400" dirty="0">
              <a:latin typeface="Century Gothic" panose="020B0502020202020204" pitchFamily="34" charset="0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F72897F-FDDF-A307-073D-D75C41DE12CF}"/>
              </a:ext>
            </a:extLst>
          </p:cNvPr>
          <p:cNvSpPr/>
          <p:nvPr/>
        </p:nvSpPr>
        <p:spPr>
          <a:xfrm>
            <a:off x="1268851" y="1596266"/>
            <a:ext cx="1420980" cy="1369300"/>
          </a:xfrm>
          <a:prstGeom prst="ellipse">
            <a:avLst/>
          </a:prstGeom>
          <a:solidFill>
            <a:srgbClr val="3D3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75%</a:t>
            </a:r>
            <a:endParaRPr lang="es-419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82EF8AB-0D70-19BD-2136-E67D65088739}"/>
              </a:ext>
            </a:extLst>
          </p:cNvPr>
          <p:cNvSpPr txBox="1"/>
          <p:nvPr/>
        </p:nvSpPr>
        <p:spPr>
          <a:xfrm>
            <a:off x="2939913" y="2016366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rgbClr val="525252"/>
                </a:solidFill>
                <a:latin typeface="Century Gothic" panose="020B0502020202020204" pitchFamily="34" charset="0"/>
              </a:rPr>
              <a:t>No interesa</a:t>
            </a:r>
            <a:endParaRPr lang="es-419" sz="2800" b="1" dirty="0">
              <a:solidFill>
                <a:srgbClr val="525252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312E1C2D-EEA7-00AC-22B7-CBAB05D380B3}"/>
              </a:ext>
            </a:extLst>
          </p:cNvPr>
          <p:cNvSpPr/>
          <p:nvPr/>
        </p:nvSpPr>
        <p:spPr>
          <a:xfrm>
            <a:off x="6044488" y="1393372"/>
            <a:ext cx="2073056" cy="941077"/>
          </a:xfrm>
          <a:prstGeom prst="roundRect">
            <a:avLst>
              <a:gd name="adj" fmla="val 109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25%</a:t>
            </a:r>
          </a:p>
          <a:p>
            <a:pPr algn="ctr"/>
            <a:r>
              <a:rPr lang="es-E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1860 Agendas No Útiles para este periodo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6D312845-3C60-3A0C-517C-8114EE105183}"/>
              </a:ext>
            </a:extLst>
          </p:cNvPr>
          <p:cNvSpPr/>
          <p:nvPr/>
        </p:nvSpPr>
        <p:spPr>
          <a:xfrm>
            <a:off x="7895943" y="4898338"/>
            <a:ext cx="849063" cy="1537969"/>
          </a:xfrm>
          <a:prstGeom prst="roundRect">
            <a:avLst/>
          </a:prstGeom>
          <a:noFill/>
          <a:ln w="2857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A778AA74-2412-0F0C-2AED-0079F42CA4DA}"/>
              </a:ext>
            </a:extLst>
          </p:cNvPr>
          <p:cNvCxnSpPr>
            <a:cxnSpLocks/>
          </p:cNvCxnSpPr>
          <p:nvPr/>
        </p:nvCxnSpPr>
        <p:spPr>
          <a:xfrm>
            <a:off x="7118828" y="2399301"/>
            <a:ext cx="1626178" cy="3368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295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  <p:bldP spid="8" grpId="0"/>
      <p:bldP spid="29" grpId="0" animBg="1"/>
      <p:bldP spid="30" grpId="0" animBg="1"/>
      <p:bldP spid="49" grpId="0"/>
      <p:bldP spid="5" grpId="0"/>
      <p:bldP spid="7" grpId="0" animBg="1"/>
      <p:bldP spid="10" grpId="0" animBg="1"/>
      <p:bldP spid="11" grpId="0" animBg="1"/>
      <p:bldP spid="12" grpId="0"/>
      <p:bldP spid="23" grpId="0" animBg="1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1E6D4A14-7B5C-4C15-B2FE-9982C205E2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4483855"/>
              </p:ext>
            </p:extLst>
          </p:nvPr>
        </p:nvGraphicFramePr>
        <p:xfrm>
          <a:off x="670665" y="3518816"/>
          <a:ext cx="10784071" cy="3127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89DA53D8-E027-4FE1-837F-FC70F0A5D649}"/>
              </a:ext>
            </a:extLst>
          </p:cNvPr>
          <p:cNvSpPr txBox="1"/>
          <p:nvPr/>
        </p:nvSpPr>
        <p:spPr>
          <a:xfrm>
            <a:off x="2179969" y="3944796"/>
            <a:ext cx="15537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Century Gothic" panose="020B0502020202020204" pitchFamily="34" charset="0"/>
              </a:rPr>
              <a:t>El 49% </a:t>
            </a:r>
            <a:r>
              <a:rPr lang="es-ES" sz="1200" b="1" dirty="0">
                <a:latin typeface="Century Gothic" panose="020B0502020202020204" pitchFamily="34" charset="0"/>
              </a:rPr>
              <a:t>de las agendas </a:t>
            </a:r>
            <a:r>
              <a:rPr lang="es-ES" sz="1200" dirty="0">
                <a:latin typeface="Century Gothic" panose="020B0502020202020204" pitchFamily="34" charset="0"/>
              </a:rPr>
              <a:t>totales, no volvieron a contestar</a:t>
            </a:r>
            <a:endParaRPr lang="es-419" sz="1200" dirty="0">
              <a:latin typeface="Century Gothic" panose="020B0502020202020204" pitchFamily="34" charset="0"/>
            </a:endParaRPr>
          </a:p>
        </p:txBody>
      </p: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960DA732-1C10-4B59-8AFC-1A160CD7206B}"/>
              </a:ext>
            </a:extLst>
          </p:cNvPr>
          <p:cNvGraphicFramePr>
            <a:graphicFrameLocks noGrp="1"/>
          </p:cNvGraphicFramePr>
          <p:nvPr/>
        </p:nvGraphicFramePr>
        <p:xfrm>
          <a:off x="8535492" y="1842585"/>
          <a:ext cx="3080086" cy="14966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607314">
                  <a:extLst>
                    <a:ext uri="{9D8B030D-6E8A-4147-A177-3AD203B41FA5}">
                      <a16:colId xmlns:a16="http://schemas.microsoft.com/office/drawing/2014/main" val="1315446537"/>
                    </a:ext>
                  </a:extLst>
                </a:gridCol>
                <a:gridCol w="696351">
                  <a:extLst>
                    <a:ext uri="{9D8B030D-6E8A-4147-A177-3AD203B41FA5}">
                      <a16:colId xmlns:a16="http://schemas.microsoft.com/office/drawing/2014/main" val="537113250"/>
                    </a:ext>
                  </a:extLst>
                </a:gridCol>
                <a:gridCol w="776421">
                  <a:extLst>
                    <a:ext uri="{9D8B030D-6E8A-4147-A177-3AD203B41FA5}">
                      <a16:colId xmlns:a16="http://schemas.microsoft.com/office/drawing/2014/main" val="3493011924"/>
                    </a:ext>
                  </a:extLst>
                </a:gridCol>
              </a:tblGrid>
              <a:tr h="213800">
                <a:tc>
                  <a:txBody>
                    <a:bodyPr/>
                    <a:lstStyle/>
                    <a:p>
                      <a:pPr algn="ctr" fontAlgn="b"/>
                      <a:r>
                        <a:rPr lang="es-CR" sz="105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Próximo Periodo</a:t>
                      </a:r>
                      <a:endParaRPr lang="es-CR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05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454</a:t>
                      </a:r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05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82%</a:t>
                      </a:r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53041151"/>
                  </a:ext>
                </a:extLst>
              </a:tr>
              <a:tr h="213800">
                <a:tc>
                  <a:txBody>
                    <a:bodyPr/>
                    <a:lstStyle/>
                    <a:p>
                      <a:pPr algn="ctr" fontAlgn="b"/>
                      <a:r>
                        <a:rPr lang="es-CR" sz="105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Cliente molesto</a:t>
                      </a:r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05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54</a:t>
                      </a:r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05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10%</a:t>
                      </a:r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59704185"/>
                  </a:ext>
                </a:extLst>
              </a:tr>
              <a:tr h="213800">
                <a:tc>
                  <a:txBody>
                    <a:bodyPr/>
                    <a:lstStyle/>
                    <a:p>
                      <a:pPr algn="ctr" fontAlgn="b"/>
                      <a:r>
                        <a:rPr lang="es-CR" sz="105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Ubicación de la sede</a:t>
                      </a:r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05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33</a:t>
                      </a:r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05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6%</a:t>
                      </a:r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72193700"/>
                  </a:ext>
                </a:extLst>
              </a:tr>
              <a:tr h="213800">
                <a:tc>
                  <a:txBody>
                    <a:bodyPr/>
                    <a:lstStyle/>
                    <a:p>
                      <a:pPr algn="ctr" fontAlgn="b"/>
                      <a:r>
                        <a:rPr lang="es-CR" sz="105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Retiro matrícula</a:t>
                      </a:r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05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</a:t>
                      </a:r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05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1%</a:t>
                      </a:r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36450132"/>
                  </a:ext>
                </a:extLst>
              </a:tr>
              <a:tr h="213800">
                <a:tc>
                  <a:txBody>
                    <a:bodyPr/>
                    <a:lstStyle/>
                    <a:p>
                      <a:pPr algn="ctr" fontAlgn="b"/>
                      <a:r>
                        <a:rPr lang="es-CR" sz="105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Fuera del país</a:t>
                      </a:r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05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05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1%</a:t>
                      </a:r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446400"/>
                  </a:ext>
                </a:extLst>
              </a:tr>
              <a:tr h="213800">
                <a:tc>
                  <a:txBody>
                    <a:bodyPr/>
                    <a:lstStyle/>
                    <a:p>
                      <a:pPr algn="ctr" fontAlgn="b"/>
                      <a:r>
                        <a:rPr lang="es-CR" sz="105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Fallecido</a:t>
                      </a:r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05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050" b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0%</a:t>
                      </a:r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02972779"/>
                  </a:ext>
                </a:extLst>
              </a:tr>
              <a:tr h="213800">
                <a:tc>
                  <a:txBody>
                    <a:bodyPr/>
                    <a:lstStyle/>
                    <a:p>
                      <a:pPr algn="ctr" fontAlgn="b"/>
                      <a:r>
                        <a:rPr lang="es-CR" sz="105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Total general</a:t>
                      </a:r>
                      <a:endParaRPr lang="es-CR" sz="105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05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551</a:t>
                      </a:r>
                      <a:endParaRPr lang="es-CR" sz="105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05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100%</a:t>
                      </a:r>
                      <a:endParaRPr lang="es-CR" sz="105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01919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D5C2E8-87A2-47AA-BDC2-556C5912BF39}"/>
              </a:ext>
            </a:extLst>
          </p:cNvPr>
          <p:cNvSpPr txBox="1">
            <a:spLocks/>
          </p:cNvSpPr>
          <p:nvPr/>
        </p:nvSpPr>
        <p:spPr>
          <a:xfrm>
            <a:off x="827635" y="506115"/>
            <a:ext cx="7610113" cy="6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 err="1">
                <a:solidFill>
                  <a:srgbClr val="548235"/>
                </a:solidFill>
                <a:latin typeface="Century Gothic" panose="020B0502020202020204" pitchFamily="34" charset="0"/>
              </a:rPr>
              <a:t>Detalle</a:t>
            </a:r>
            <a:r>
              <a:rPr lang="pt-BR" sz="4000" b="1" dirty="0">
                <a:solidFill>
                  <a:srgbClr val="548235"/>
                </a:solidFill>
                <a:latin typeface="Century Gothic" panose="020B0502020202020204" pitchFamily="34" charset="0"/>
              </a:rPr>
              <a:t> de Agendas </a:t>
            </a:r>
            <a:r>
              <a:rPr lang="pt-BR" sz="4000" b="1" dirty="0" err="1">
                <a:solidFill>
                  <a:srgbClr val="548235"/>
                </a:solidFill>
                <a:latin typeface="Century Gothic" panose="020B0502020202020204" pitchFamily="34" charset="0"/>
              </a:rPr>
              <a:t>Asistidas</a:t>
            </a:r>
            <a:r>
              <a:rPr lang="pt-BR" sz="4000" b="1" dirty="0">
                <a:solidFill>
                  <a:srgbClr val="548235"/>
                </a:solidFill>
                <a:latin typeface="Century Gothic" panose="020B0502020202020204" pitchFamily="34" charset="0"/>
              </a:rPr>
              <a:t> 2023-2 UAM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399AEBB-A420-5191-A357-5EAAA652438F}"/>
              </a:ext>
            </a:extLst>
          </p:cNvPr>
          <p:cNvSpPr/>
          <p:nvPr/>
        </p:nvSpPr>
        <p:spPr>
          <a:xfrm flipH="1">
            <a:off x="670665" y="482811"/>
            <a:ext cx="57685" cy="6319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2253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C8AA410-731A-39E9-B288-9054ADE2B7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b="25696"/>
          <a:stretch/>
        </p:blipFill>
        <p:spPr>
          <a:xfrm>
            <a:off x="9834678" y="482811"/>
            <a:ext cx="1777028" cy="458315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1DCA3CA8-77AC-17EC-9A9F-13FEC6008891}"/>
              </a:ext>
            </a:extLst>
          </p:cNvPr>
          <p:cNvSpPr/>
          <p:nvPr/>
        </p:nvSpPr>
        <p:spPr>
          <a:xfrm>
            <a:off x="670665" y="1393372"/>
            <a:ext cx="4963565" cy="1777080"/>
          </a:xfrm>
          <a:prstGeom prst="roundRect">
            <a:avLst>
              <a:gd name="adj" fmla="val 6450"/>
            </a:avLst>
          </a:prstGeom>
          <a:solidFill>
            <a:schemeClr val="accent4">
              <a:lumMod val="60000"/>
              <a:lumOff val="4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sz="1400" dirty="0">
              <a:latin typeface="Century Gothic" panose="020B0502020202020204" pitchFamily="34" charset="0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B0F6FF0-EAFC-5296-74D1-243D60488962}"/>
              </a:ext>
            </a:extLst>
          </p:cNvPr>
          <p:cNvSpPr/>
          <p:nvPr/>
        </p:nvSpPr>
        <p:spPr>
          <a:xfrm>
            <a:off x="1285793" y="1596266"/>
            <a:ext cx="1420980" cy="1369300"/>
          </a:xfrm>
          <a:prstGeom prst="ellipse">
            <a:avLst/>
          </a:prstGeom>
          <a:solidFill>
            <a:srgbClr val="3D3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76%</a:t>
            </a:r>
            <a:endParaRPr lang="es-419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C706761-D8E2-7F71-F592-FB7A93E84DB4}"/>
              </a:ext>
            </a:extLst>
          </p:cNvPr>
          <p:cNvSpPr txBox="1"/>
          <p:nvPr/>
        </p:nvSpPr>
        <p:spPr>
          <a:xfrm>
            <a:off x="2956855" y="2016366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rgbClr val="525252"/>
                </a:solidFill>
                <a:latin typeface="Century Gothic" panose="020B0502020202020204" pitchFamily="34" charset="0"/>
              </a:rPr>
              <a:t>No interesa</a:t>
            </a:r>
            <a:endParaRPr lang="es-419" sz="2800" b="1" dirty="0">
              <a:solidFill>
                <a:srgbClr val="525252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9242218-4E03-F3F5-B4B1-246EE1537794}"/>
              </a:ext>
            </a:extLst>
          </p:cNvPr>
          <p:cNvSpPr/>
          <p:nvPr/>
        </p:nvSpPr>
        <p:spPr>
          <a:xfrm>
            <a:off x="6061430" y="1393372"/>
            <a:ext cx="2073056" cy="941077"/>
          </a:xfrm>
          <a:prstGeom prst="roundRect">
            <a:avLst>
              <a:gd name="adj" fmla="val 109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985</a:t>
            </a:r>
          </a:p>
          <a:p>
            <a:pPr algn="ctr"/>
            <a:r>
              <a:rPr lang="es-E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Agendas No Útiles para este periodo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A100451C-5C27-5D4D-3716-58C41CEFA941}"/>
              </a:ext>
            </a:extLst>
          </p:cNvPr>
          <p:cNvSpPr/>
          <p:nvPr/>
        </p:nvSpPr>
        <p:spPr>
          <a:xfrm>
            <a:off x="8514999" y="1393372"/>
            <a:ext cx="3096707" cy="3473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Otros 551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75379310-633E-9E85-D943-1D94127A2698}"/>
              </a:ext>
            </a:extLst>
          </p:cNvPr>
          <p:cNvSpPr/>
          <p:nvPr/>
        </p:nvSpPr>
        <p:spPr>
          <a:xfrm>
            <a:off x="8030288" y="5430853"/>
            <a:ext cx="969422" cy="121531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D27D441C-AB91-BCC4-5E00-51CBC93DDBF0}"/>
              </a:ext>
            </a:extLst>
          </p:cNvPr>
          <p:cNvSpPr/>
          <p:nvPr/>
        </p:nvSpPr>
        <p:spPr>
          <a:xfrm>
            <a:off x="3551927" y="5046645"/>
            <a:ext cx="969422" cy="13052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19F912D1-278B-B00C-248F-CEC578A864A2}"/>
              </a:ext>
            </a:extLst>
          </p:cNvPr>
          <p:cNvCxnSpPr>
            <a:cxnSpLocks/>
            <a:stCxn id="24" idx="0"/>
            <a:endCxn id="15" idx="2"/>
          </p:cNvCxnSpPr>
          <p:nvPr/>
        </p:nvCxnSpPr>
        <p:spPr>
          <a:xfrm flipV="1">
            <a:off x="4036638" y="2334449"/>
            <a:ext cx="3061320" cy="271219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0B9A323C-6208-6D06-6E27-DA905BC5C649}"/>
              </a:ext>
            </a:extLst>
          </p:cNvPr>
          <p:cNvCxnSpPr>
            <a:cxnSpLocks/>
          </p:cNvCxnSpPr>
          <p:nvPr/>
        </p:nvCxnSpPr>
        <p:spPr>
          <a:xfrm flipH="1" flipV="1">
            <a:off x="7227277" y="2334449"/>
            <a:ext cx="1287722" cy="30964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553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9" grpId="0"/>
      <p:bldP spid="2" grpId="0"/>
      <p:bldP spid="3" grpId="0" animBg="1"/>
      <p:bldP spid="10" grpId="0" animBg="1"/>
      <p:bldP spid="12" grpId="0" animBg="1"/>
      <p:bldP spid="14" grpId="0"/>
      <p:bldP spid="15" grpId="0" animBg="1"/>
      <p:bldP spid="20" grpId="0" animBg="1"/>
      <p:bldP spid="23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9FDF843-B1FE-37C6-2E74-227AF4D74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65" y="1459288"/>
            <a:ext cx="10905572" cy="215524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B1B1530-A8ED-30C1-4E67-737DF74DD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65" y="3871792"/>
            <a:ext cx="10905572" cy="1946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CA74E6-9138-DE31-583B-9DAE4B154E67}"/>
              </a:ext>
            </a:extLst>
          </p:cNvPr>
          <p:cNvSpPr txBox="1">
            <a:spLocks/>
          </p:cNvSpPr>
          <p:nvPr/>
        </p:nvSpPr>
        <p:spPr>
          <a:xfrm>
            <a:off x="827635" y="506115"/>
            <a:ext cx="7610113" cy="6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dirty="0">
                <a:solidFill>
                  <a:srgbClr val="548235"/>
                </a:solidFill>
                <a:latin typeface="Century Gothic" panose="020B0502020202020204" pitchFamily="34" charset="0"/>
              </a:rPr>
              <a:t>Conversión por semana Cierre UAM – U LATINA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7516575-86B5-04D4-336D-F0344AD1DC64}"/>
              </a:ext>
            </a:extLst>
          </p:cNvPr>
          <p:cNvSpPr/>
          <p:nvPr/>
        </p:nvSpPr>
        <p:spPr>
          <a:xfrm flipH="1">
            <a:off x="670665" y="482811"/>
            <a:ext cx="57685" cy="6319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2253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131A63-996F-6B51-3D34-70CEBCF386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0" r="1289" b="1859"/>
          <a:stretch/>
        </p:blipFill>
        <p:spPr>
          <a:xfrm>
            <a:off x="8807451" y="490809"/>
            <a:ext cx="2884156" cy="573886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9E2DE64-920C-9F57-CAFF-59ECA94C7EFB}"/>
              </a:ext>
            </a:extLst>
          </p:cNvPr>
          <p:cNvSpPr/>
          <p:nvPr/>
        </p:nvSpPr>
        <p:spPr>
          <a:xfrm>
            <a:off x="4547151" y="6075674"/>
            <a:ext cx="3097697" cy="33130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*Carga BD Residual</a:t>
            </a:r>
            <a:endParaRPr lang="es-EC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29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605E7A15-7BDC-4543-9F6E-632C85359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01798"/>
              </p:ext>
            </p:extLst>
          </p:nvPr>
        </p:nvGraphicFramePr>
        <p:xfrm>
          <a:off x="522636" y="1276865"/>
          <a:ext cx="11072430" cy="5317732"/>
        </p:xfrm>
        <a:graphic>
          <a:graphicData uri="http://schemas.openxmlformats.org/drawingml/2006/table">
            <a:tbl>
              <a:tblPr/>
              <a:tblGrid>
                <a:gridCol w="1181888">
                  <a:extLst>
                    <a:ext uri="{9D8B030D-6E8A-4147-A177-3AD203B41FA5}">
                      <a16:colId xmlns:a16="http://schemas.microsoft.com/office/drawing/2014/main" val="3336927838"/>
                    </a:ext>
                  </a:extLst>
                </a:gridCol>
                <a:gridCol w="1399605">
                  <a:extLst>
                    <a:ext uri="{9D8B030D-6E8A-4147-A177-3AD203B41FA5}">
                      <a16:colId xmlns:a16="http://schemas.microsoft.com/office/drawing/2014/main" val="60966392"/>
                    </a:ext>
                  </a:extLst>
                </a:gridCol>
                <a:gridCol w="1399605">
                  <a:extLst>
                    <a:ext uri="{9D8B030D-6E8A-4147-A177-3AD203B41FA5}">
                      <a16:colId xmlns:a16="http://schemas.microsoft.com/office/drawing/2014/main" val="4029254952"/>
                    </a:ext>
                  </a:extLst>
                </a:gridCol>
                <a:gridCol w="1399605">
                  <a:extLst>
                    <a:ext uri="{9D8B030D-6E8A-4147-A177-3AD203B41FA5}">
                      <a16:colId xmlns:a16="http://schemas.microsoft.com/office/drawing/2014/main" val="430306113"/>
                    </a:ext>
                  </a:extLst>
                </a:gridCol>
                <a:gridCol w="1399605">
                  <a:extLst>
                    <a:ext uri="{9D8B030D-6E8A-4147-A177-3AD203B41FA5}">
                      <a16:colId xmlns:a16="http://schemas.microsoft.com/office/drawing/2014/main" val="32400997"/>
                    </a:ext>
                  </a:extLst>
                </a:gridCol>
                <a:gridCol w="1492912">
                  <a:extLst>
                    <a:ext uri="{9D8B030D-6E8A-4147-A177-3AD203B41FA5}">
                      <a16:colId xmlns:a16="http://schemas.microsoft.com/office/drawing/2014/main" val="170838181"/>
                    </a:ext>
                  </a:extLst>
                </a:gridCol>
                <a:gridCol w="1399605">
                  <a:extLst>
                    <a:ext uri="{9D8B030D-6E8A-4147-A177-3AD203B41FA5}">
                      <a16:colId xmlns:a16="http://schemas.microsoft.com/office/drawing/2014/main" val="382472303"/>
                    </a:ext>
                  </a:extLst>
                </a:gridCol>
                <a:gridCol w="1399605">
                  <a:extLst>
                    <a:ext uri="{9D8B030D-6E8A-4147-A177-3AD203B41FA5}">
                      <a16:colId xmlns:a16="http://schemas.microsoft.com/office/drawing/2014/main" val="1868305288"/>
                    </a:ext>
                  </a:extLst>
                </a:gridCol>
              </a:tblGrid>
              <a:tr h="169121">
                <a:tc>
                  <a:txBody>
                    <a:bodyPr/>
                    <a:lstStyle/>
                    <a:p>
                      <a:pPr algn="ctr" fontAlgn="ctr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>
                      <a:noFill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Semana 1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Semana 2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Semana 3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Semana 4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Semana 5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05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Semana 6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Semana 7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995640"/>
                  </a:ext>
                </a:extLst>
              </a:tr>
              <a:tr h="667684">
                <a:tc>
                  <a:txBody>
                    <a:bodyPr/>
                    <a:lstStyle/>
                    <a:p>
                      <a:pPr algn="ctr" fontAlgn="ctr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>
                      <a:noFill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Call</a:t>
                      </a:r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atiende ambas marcas y todas las líneas de negocio. 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Pruebas cortas para validar conocimientos.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Se envían a MKT 2496 datos de la prioridad 3 y 4 de la base Residual, 3358 Datos No Contactados.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Revisión de días sin seguimiento a las bases de Datos. 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Concurso acelerador por escala. 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Reasignación de las bases de datos entre asesores. 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Revisión de la Base de llamada entrante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1935051"/>
                  </a:ext>
                </a:extLst>
              </a:tr>
              <a:tr h="498284">
                <a:tc>
                  <a:txBody>
                    <a:bodyPr/>
                    <a:lstStyle/>
                    <a:p>
                      <a:pPr algn="ctr" fontAlgn="ctr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>
                      <a:noFill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Metas por </a:t>
                      </a:r>
                      <a:r>
                        <a:rPr lang="es-C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Revenue</a:t>
                      </a:r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. 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Prioridad 1 y 2 de la base Residual, 10971 Datos.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Envíos de </a:t>
                      </a:r>
                      <a:r>
                        <a:rPr lang="es-C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Chattigo</a:t>
                      </a:r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a las bases WEB 3350 datos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Reasignación de la base de Datos Residual LEADS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Envíos de Chattigo a las bases WEB y Residual.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Gestión de las bases de Egresados. 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Envíos de Chattigo a la base de No Interesa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7450745"/>
                  </a:ext>
                </a:extLst>
              </a:tr>
              <a:tr h="534944">
                <a:tc>
                  <a:txBody>
                    <a:bodyPr/>
                    <a:lstStyle/>
                    <a:p>
                      <a:pPr algn="ctr" fontAlgn="ctr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>
                      <a:noFill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Marcador Predictivo: de 3,6K datos a 14K diarios en capacidad.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Envíos de </a:t>
                      </a:r>
                      <a:r>
                        <a:rPr lang="es-C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Chattigo</a:t>
                      </a:r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a las bases WEB 3200 datos. 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05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Revisión de notas y gestiones de los asesores.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Envíos de Chattigo a las bases No Contactadas WEB y Residual.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Planes de marcación para Sedes Regionales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31720"/>
                  </a:ext>
                </a:extLst>
              </a:tr>
              <a:tr h="169121">
                <a:tc>
                  <a:txBody>
                    <a:bodyPr/>
                    <a:lstStyle/>
                    <a:p>
                      <a:pPr algn="ctr" fontAlgn="ctr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R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7721805"/>
                  </a:ext>
                </a:extLst>
              </a:tr>
              <a:tr h="169121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Base Datos</a:t>
                      </a:r>
                    </a:p>
                  </a:txBody>
                  <a:tcPr marL="4116" marR="4116" marT="4116" marB="0" anchor="ctr">
                    <a:lnL>
                      <a:noFill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29 827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31 759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35 019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36 575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38 367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40 067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41 170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7094650"/>
                  </a:ext>
                </a:extLst>
              </a:tr>
              <a:tr h="169121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Matrícula</a:t>
                      </a:r>
                    </a:p>
                  </a:txBody>
                  <a:tcPr marL="4116" marR="4116" marT="4116" marB="0" anchor="ctr">
                    <a:lnL>
                      <a:noFill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152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240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378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499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634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778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869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4716391"/>
                  </a:ext>
                </a:extLst>
              </a:tr>
              <a:tr h="169121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Conversión</a:t>
                      </a:r>
                    </a:p>
                  </a:txBody>
                  <a:tcPr marL="4116" marR="4116" marT="4116" marB="0" anchor="ctr">
                    <a:lnL>
                      <a:noFill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0,5%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0,8%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1,1%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1,4%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1,7%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1,9%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2,1%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8767971"/>
                  </a:ext>
                </a:extLst>
              </a:tr>
              <a:tr h="169121">
                <a:tc>
                  <a:txBody>
                    <a:bodyPr/>
                    <a:lstStyle/>
                    <a:p>
                      <a:pPr algn="ctr" fontAlgn="ctr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R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0830780"/>
                  </a:ext>
                </a:extLst>
              </a:tr>
              <a:tr h="169121">
                <a:tc>
                  <a:txBody>
                    <a:bodyPr/>
                    <a:lstStyle/>
                    <a:p>
                      <a:pPr algn="ctr" fontAlgn="ctr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>
                      <a:noFill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05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Semana 8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05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Semana 9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05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Semana 10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05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Semana 11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05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Semana 12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05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Semana 13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05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Semana 14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00997"/>
                  </a:ext>
                </a:extLst>
              </a:tr>
              <a:tr h="555050">
                <a:tc>
                  <a:txBody>
                    <a:bodyPr/>
                    <a:lstStyle/>
                    <a:p>
                      <a:pPr algn="ctr" fontAlgn="ctr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>
                      <a:noFill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Reasignación de las bases entre asesores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Envió de Chattigo a las Agendas - Datos empleabilidad.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Envió Chattigo plan Russell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Envió Chattigo plan Russell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Reasignación de las bases entre asesores, carreras con mayor aporte en </a:t>
                      </a:r>
                      <a:r>
                        <a:rPr lang="es-C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Revenue</a:t>
                      </a:r>
                      <a:endParaRPr lang="es-CR" sz="9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Concurso Asesores, premio por matrícula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Se reasignan las agendas útiles entre los asesores con mejor tasa de conversión.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7080573"/>
                  </a:ext>
                </a:extLst>
              </a:tr>
              <a:tr h="595172">
                <a:tc>
                  <a:txBody>
                    <a:bodyPr/>
                    <a:lstStyle/>
                    <a:p>
                      <a:pPr algn="ctr" fontAlgn="ctr"/>
                      <a:endParaRPr lang="es-CR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>
                      <a:noFill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Revisión y Planes de Carreras en riesgo.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Acelerador Asesores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Charlas académicas en </a:t>
                      </a:r>
                      <a:r>
                        <a:rPr lang="es-C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Ingenieria</a:t>
                      </a:r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en Sistemas.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Revisión de las bases de matrícula 100% Online.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Acelerador Asesores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Envió Chattigo plan Russell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408204"/>
                  </a:ext>
                </a:extLst>
              </a:tr>
              <a:tr h="555050">
                <a:tc>
                  <a:txBody>
                    <a:bodyPr/>
                    <a:lstStyle/>
                    <a:p>
                      <a:pPr algn="ctr" fontAlgn="ctr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>
                      <a:noFill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Plan de Base más de dos años.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Open House Salud en Heredia.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Recuperación de cartera en la base de No Interesa.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Acelerador Asesores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Envió Chattigo plan Russell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Se reasignan las agendas útiles entre los asesores con mejor tasa de conversión.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977759"/>
                  </a:ext>
                </a:extLst>
              </a:tr>
              <a:tr h="169121">
                <a:tc>
                  <a:txBody>
                    <a:bodyPr/>
                    <a:lstStyle/>
                    <a:p>
                      <a:pPr algn="ctr" fontAlgn="ctr"/>
                      <a:endParaRPr lang="es-CR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R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R" sz="105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R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R" sz="105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116" marR="4116" marT="411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824954"/>
                  </a:ext>
                </a:extLst>
              </a:tr>
              <a:tr h="169121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Base Datos</a:t>
                      </a:r>
                    </a:p>
                  </a:txBody>
                  <a:tcPr marL="4116" marR="4116" marT="4116" marB="0" anchor="ctr">
                    <a:lnL>
                      <a:noFill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51 131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52 952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54 597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56 495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58 392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59 833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61 128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7000128"/>
                  </a:ext>
                </a:extLst>
              </a:tr>
              <a:tr h="169121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Matrícula</a:t>
                      </a:r>
                    </a:p>
                  </a:txBody>
                  <a:tcPr marL="4116" marR="4116" marT="4116" marB="0" anchor="ctr">
                    <a:lnL>
                      <a:noFill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1 098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1 331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1 574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1 800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2 143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2 314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2 411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1957503"/>
                  </a:ext>
                </a:extLst>
              </a:tr>
              <a:tr h="169121"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Conversión</a:t>
                      </a:r>
                    </a:p>
                  </a:txBody>
                  <a:tcPr marL="4116" marR="4116" marT="4116" marB="0" anchor="ctr">
                    <a:lnL>
                      <a:noFill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2,1%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2,5%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2,9%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3,2%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3,7%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3,9%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3,9%</a:t>
                      </a:r>
                    </a:p>
                  </a:txBody>
                  <a:tcPr marL="4116" marR="4116" marT="4116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0432873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614D054C-6711-233A-7797-92B2D3CC7AEA}"/>
              </a:ext>
            </a:extLst>
          </p:cNvPr>
          <p:cNvSpPr txBox="1">
            <a:spLocks/>
          </p:cNvSpPr>
          <p:nvPr/>
        </p:nvSpPr>
        <p:spPr>
          <a:xfrm>
            <a:off x="827635" y="506115"/>
            <a:ext cx="7610113" cy="6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dirty="0">
                <a:solidFill>
                  <a:srgbClr val="548235"/>
                </a:solidFill>
                <a:latin typeface="Century Gothic" panose="020B0502020202020204" pitchFamily="34" charset="0"/>
              </a:rPr>
              <a:t>Línea del Tiempo 2023-2 Cierre UAM – U LATINA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AF34D63-F1FB-D9F3-DDE4-159B49C81A8D}"/>
              </a:ext>
            </a:extLst>
          </p:cNvPr>
          <p:cNvSpPr/>
          <p:nvPr/>
        </p:nvSpPr>
        <p:spPr>
          <a:xfrm flipH="1">
            <a:off x="670665" y="482811"/>
            <a:ext cx="57685" cy="6319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2253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47A898-AB54-9C22-F035-BCB111814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0" r="1289" b="1859"/>
          <a:stretch/>
        </p:blipFill>
        <p:spPr>
          <a:xfrm>
            <a:off x="8807451" y="490809"/>
            <a:ext cx="2884156" cy="573886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04BFB2A2-AF68-955B-34C7-FA896F1187DD}"/>
              </a:ext>
            </a:extLst>
          </p:cNvPr>
          <p:cNvSpPr/>
          <p:nvPr/>
        </p:nvSpPr>
        <p:spPr>
          <a:xfrm rot="16200000">
            <a:off x="145618" y="2080819"/>
            <a:ext cx="1946783" cy="3388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rgbClr val="525252"/>
                </a:solidFill>
                <a:latin typeface="Century Gothic" panose="020B0502020202020204" pitchFamily="34" charset="0"/>
              </a:rPr>
              <a:t>TIEMPO EN SEMANAS</a:t>
            </a:r>
            <a:endParaRPr lang="es-EC" sz="1100" b="1" dirty="0">
              <a:solidFill>
                <a:srgbClr val="52525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340527BB-3A77-B342-6CBB-E77E8D19699C}"/>
              </a:ext>
            </a:extLst>
          </p:cNvPr>
          <p:cNvSpPr/>
          <p:nvPr/>
        </p:nvSpPr>
        <p:spPr>
          <a:xfrm rot="16200000">
            <a:off x="225776" y="4828765"/>
            <a:ext cx="1875292" cy="33887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rgbClr val="525252"/>
                </a:solidFill>
                <a:latin typeface="Century Gothic" panose="020B0502020202020204" pitchFamily="34" charset="0"/>
              </a:rPr>
              <a:t>TIEMPO EN SEMANAS</a:t>
            </a:r>
            <a:endParaRPr lang="es-EC" sz="1100" b="1" dirty="0">
              <a:solidFill>
                <a:srgbClr val="52525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72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4D054C-6711-233A-7797-92B2D3CC7AEA}"/>
              </a:ext>
            </a:extLst>
          </p:cNvPr>
          <p:cNvSpPr txBox="1">
            <a:spLocks/>
          </p:cNvSpPr>
          <p:nvPr/>
        </p:nvSpPr>
        <p:spPr>
          <a:xfrm>
            <a:off x="827635" y="506115"/>
            <a:ext cx="7610113" cy="6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dirty="0">
                <a:solidFill>
                  <a:srgbClr val="548235"/>
                </a:solidFill>
                <a:latin typeface="Century Gothic" panose="020B0502020202020204" pitchFamily="34" charset="0"/>
              </a:rPr>
              <a:t>Futuras Acciones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AF34D63-F1FB-D9F3-DDE4-159B49C81A8D}"/>
              </a:ext>
            </a:extLst>
          </p:cNvPr>
          <p:cNvSpPr/>
          <p:nvPr/>
        </p:nvSpPr>
        <p:spPr>
          <a:xfrm flipH="1">
            <a:off x="670665" y="482811"/>
            <a:ext cx="57685" cy="6319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2253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47A898-AB54-9C22-F035-BCB111814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0" r="1289" b="1859"/>
          <a:stretch/>
        </p:blipFill>
        <p:spPr>
          <a:xfrm>
            <a:off x="8807451" y="490809"/>
            <a:ext cx="2884156" cy="573886"/>
          </a:xfrm>
          <a:prstGeom prst="rect">
            <a:avLst/>
          </a:prstGeom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F4F89832-5C9C-6A78-3AC2-DF0CC0A40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390481"/>
              </p:ext>
            </p:extLst>
          </p:nvPr>
        </p:nvGraphicFramePr>
        <p:xfrm>
          <a:off x="1849534" y="1256413"/>
          <a:ext cx="8492931" cy="5291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1455533" imgH="7137518" progId="Excel.Sheet.12">
                  <p:embed/>
                </p:oleObj>
              </mc:Choice>
              <mc:Fallback>
                <p:oleObj name="Worksheet" r:id="rId3" imgW="11455533" imgH="7137518" progId="Excel.Sheet.12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F4F89832-5C9C-6A78-3AC2-DF0CC0A409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49534" y="1256413"/>
                        <a:ext cx="8492931" cy="5291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6695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4D054C-6711-233A-7797-92B2D3CC7AEA}"/>
              </a:ext>
            </a:extLst>
          </p:cNvPr>
          <p:cNvSpPr txBox="1">
            <a:spLocks/>
          </p:cNvSpPr>
          <p:nvPr/>
        </p:nvSpPr>
        <p:spPr>
          <a:xfrm>
            <a:off x="827635" y="506115"/>
            <a:ext cx="7610113" cy="6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dirty="0">
                <a:solidFill>
                  <a:srgbClr val="548235"/>
                </a:solidFill>
                <a:latin typeface="Century Gothic" panose="020B0502020202020204" pitchFamily="34" charset="0"/>
              </a:rPr>
              <a:t>Futuras Acciones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AF34D63-F1FB-D9F3-DDE4-159B49C81A8D}"/>
              </a:ext>
            </a:extLst>
          </p:cNvPr>
          <p:cNvSpPr/>
          <p:nvPr/>
        </p:nvSpPr>
        <p:spPr>
          <a:xfrm flipH="1">
            <a:off x="670665" y="482811"/>
            <a:ext cx="57685" cy="6319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2253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47A898-AB54-9C22-F035-BCB111814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0" r="1289" b="1859"/>
          <a:stretch/>
        </p:blipFill>
        <p:spPr>
          <a:xfrm>
            <a:off x="8807451" y="490809"/>
            <a:ext cx="2884156" cy="57388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9EEC2AD-FA69-A250-9EEB-1A1EE5DA0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75" y="2222500"/>
            <a:ext cx="860425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65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A424032-7DB7-F1C4-F0AB-F6231B4D2B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BFED0E-F7FC-471B-8D60-2977F66B5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3400" y="2904758"/>
            <a:ext cx="7305198" cy="1048483"/>
          </a:xfrm>
          <a:prstGeom prst="rect">
            <a:avLst/>
          </a:prstGeom>
        </p:spPr>
      </p:pic>
      <p:pic>
        <p:nvPicPr>
          <p:cNvPr id="6" name="Imagen 5" descr="Un letrero de color negro&#10;&#10;Descripción generada automáticamente con confianza baja">
            <a:extLst>
              <a:ext uri="{FF2B5EF4-FFF2-40B4-BE49-F238E27FC236}">
                <a16:creationId xmlns:a16="http://schemas.microsoft.com/office/drawing/2014/main" id="{6E5EBC30-EE20-6F6E-9F51-9823984595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3"/>
          <a:stretch/>
        </p:blipFill>
        <p:spPr>
          <a:xfrm>
            <a:off x="401900" y="4041667"/>
            <a:ext cx="7055343" cy="281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3994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19FB7A1-9CCB-ADA7-63ED-6090AD74F5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3" name="Imagen 2" descr="Un letrero de color negro&#10;&#10;Descripción generada automáticamente con confianza baja">
            <a:extLst>
              <a:ext uri="{FF2B5EF4-FFF2-40B4-BE49-F238E27FC236}">
                <a16:creationId xmlns:a16="http://schemas.microsoft.com/office/drawing/2014/main" id="{0BE258DC-E1E8-9D3E-35B8-0079DA3B7C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3"/>
          <a:stretch/>
        </p:blipFill>
        <p:spPr>
          <a:xfrm>
            <a:off x="401900" y="4041667"/>
            <a:ext cx="7055343" cy="281633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F7F373F-A72C-4CC4-A6C8-D34BB09A6B4F}"/>
              </a:ext>
            </a:extLst>
          </p:cNvPr>
          <p:cNvSpPr txBox="1"/>
          <p:nvPr/>
        </p:nvSpPr>
        <p:spPr>
          <a:xfrm>
            <a:off x="983685" y="2317317"/>
            <a:ext cx="10224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dirty="0">
                <a:latin typeface="Century Gothic" panose="020B0502020202020204" pitchFamily="34" charset="0"/>
              </a:rPr>
              <a:t>Resultados Asesores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25F9B2-9ACB-F78E-BB62-5080132ED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9704" y="5960369"/>
            <a:ext cx="4169433" cy="5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46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8F64-720B-8AE2-D7E6-BE5162921863}"/>
              </a:ext>
            </a:extLst>
          </p:cNvPr>
          <p:cNvSpPr txBox="1">
            <a:spLocks/>
          </p:cNvSpPr>
          <p:nvPr/>
        </p:nvSpPr>
        <p:spPr>
          <a:xfrm>
            <a:off x="827635" y="506115"/>
            <a:ext cx="7610113" cy="6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>
                <a:solidFill>
                  <a:srgbClr val="548235"/>
                </a:solidFill>
                <a:latin typeface="Century Gothic" panose="020B0502020202020204" pitchFamily="34" charset="0"/>
              </a:rPr>
              <a:t>Dinámica Poblacional: Sector Real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8F9E42C-7A4A-6D16-4823-96D6CFAE16E0}"/>
              </a:ext>
            </a:extLst>
          </p:cNvPr>
          <p:cNvSpPr/>
          <p:nvPr/>
        </p:nvSpPr>
        <p:spPr>
          <a:xfrm flipH="1">
            <a:off x="670665" y="482811"/>
            <a:ext cx="57685" cy="631925"/>
          </a:xfrm>
          <a:prstGeom prst="rect">
            <a:avLst/>
          </a:prstGeom>
          <a:solidFill>
            <a:srgbClr val="548235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2253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9B5B27A-5F35-C2E6-3AA7-57C9E7EFA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0" r="1289" b="1859"/>
          <a:stretch/>
        </p:blipFill>
        <p:spPr>
          <a:xfrm>
            <a:off x="8437748" y="442615"/>
            <a:ext cx="3252763" cy="647231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F22C96F-E205-C8A0-7278-6FFDF77F507C}"/>
              </a:ext>
            </a:extLst>
          </p:cNvPr>
          <p:cNvSpPr/>
          <p:nvPr/>
        </p:nvSpPr>
        <p:spPr>
          <a:xfrm>
            <a:off x="9347859" y="2715258"/>
            <a:ext cx="2281766" cy="1024613"/>
          </a:xfrm>
          <a:prstGeom prst="roundRect">
            <a:avLst/>
          </a:prstGeom>
          <a:solidFill>
            <a:srgbClr val="BA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Alojamiento y servicios de comida</a:t>
            </a:r>
          </a:p>
          <a:p>
            <a:pPr algn="ctr"/>
            <a:r>
              <a:rPr lang="es-MX" b="1" dirty="0">
                <a:solidFill>
                  <a:schemeClr val="tx1"/>
                </a:solidFill>
                <a:latin typeface="Century Gothic" panose="020B0502020202020204" pitchFamily="34" charset="0"/>
              </a:rPr>
              <a:t>6.7%, 11.6%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2B82C3A-4670-506A-6C56-FB4A71B65804}"/>
              </a:ext>
            </a:extLst>
          </p:cNvPr>
          <p:cNvSpPr/>
          <p:nvPr/>
        </p:nvSpPr>
        <p:spPr>
          <a:xfrm>
            <a:off x="9347859" y="3934344"/>
            <a:ext cx="2281766" cy="1167345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Actividades profesionales, técnicas y de apoyo</a:t>
            </a:r>
          </a:p>
          <a:p>
            <a:pPr algn="ctr"/>
            <a:r>
              <a:rPr lang="es-MX" b="1" dirty="0">
                <a:solidFill>
                  <a:schemeClr val="tx1"/>
                </a:solidFill>
                <a:latin typeface="Century Gothic" panose="020B0502020202020204" pitchFamily="34" charset="0"/>
              </a:rPr>
              <a:t>6.5%, 6.8%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87716E47-D121-7E4B-5494-E788E63A80C8}"/>
              </a:ext>
            </a:extLst>
          </p:cNvPr>
          <p:cNvSpPr/>
          <p:nvPr/>
        </p:nvSpPr>
        <p:spPr>
          <a:xfrm>
            <a:off x="9347859" y="1539503"/>
            <a:ext cx="2281766" cy="1024614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1400" b="0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Información y comunicaciones </a:t>
            </a:r>
          </a:p>
          <a:p>
            <a:pPr algn="ctr"/>
            <a:r>
              <a:rPr lang="es-MX" b="1" dirty="0">
                <a:solidFill>
                  <a:schemeClr val="tx1"/>
                </a:solidFill>
                <a:latin typeface="Century Gothic" panose="020B0502020202020204" pitchFamily="34" charset="0"/>
              </a:rPr>
              <a:t>8%, 8.2%</a:t>
            </a:r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655257CC-9709-5FAF-B4CF-070A6DBF39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8658856"/>
              </p:ext>
            </p:extLst>
          </p:nvPr>
        </p:nvGraphicFramePr>
        <p:xfrm>
          <a:off x="838200" y="1445286"/>
          <a:ext cx="7828722" cy="2189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41E3DB37-0834-6809-D629-D6A8406DE3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616050"/>
              </p:ext>
            </p:extLst>
          </p:nvPr>
        </p:nvGraphicFramePr>
        <p:xfrm>
          <a:off x="827634" y="4038388"/>
          <a:ext cx="7839341" cy="2376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32F3913D-4E03-270B-A477-20A962BB1D80}"/>
              </a:ext>
            </a:extLst>
          </p:cNvPr>
          <p:cNvSpPr/>
          <p:nvPr/>
        </p:nvSpPr>
        <p:spPr>
          <a:xfrm>
            <a:off x="9360602" y="5296162"/>
            <a:ext cx="2281766" cy="1167345"/>
          </a:xfrm>
          <a:prstGeom prst="roundRect">
            <a:avLst/>
          </a:prstGeom>
          <a:solidFill>
            <a:srgbClr val="BA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Enseñanza y salud humana</a:t>
            </a:r>
          </a:p>
          <a:p>
            <a:pPr algn="ctr"/>
            <a:r>
              <a:rPr lang="es-MX" b="1" dirty="0">
                <a:solidFill>
                  <a:schemeClr val="tx1"/>
                </a:solidFill>
                <a:latin typeface="Century Gothic" panose="020B0502020202020204" pitchFamily="34" charset="0"/>
              </a:rPr>
              <a:t>1.3%, 1.2%</a:t>
            </a:r>
          </a:p>
        </p:txBody>
      </p:sp>
    </p:spTree>
    <p:extLst>
      <p:ext uri="{BB962C8B-B14F-4D97-AF65-F5344CB8AC3E}">
        <p14:creationId xmlns:p14="http://schemas.microsoft.com/office/powerpoint/2010/main" val="31785281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11" grpId="0" animBg="1"/>
      <p:bldP spid="12" grpId="0" animBg="1"/>
      <p:bldGraphic spid="13" grpId="0">
        <p:bldAsOne/>
      </p:bldGraphic>
      <p:bldGraphic spid="14" grpId="0">
        <p:bldAsOne/>
      </p:bldGraphic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43FFA8EE-F52D-4211-A9DA-A4C25E420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823258"/>
              </p:ext>
            </p:extLst>
          </p:nvPr>
        </p:nvGraphicFramePr>
        <p:xfrm>
          <a:off x="1210038" y="410817"/>
          <a:ext cx="10531390" cy="6158204"/>
        </p:xfrm>
        <a:graphic>
          <a:graphicData uri="http://schemas.openxmlformats.org/drawingml/2006/table">
            <a:tbl>
              <a:tblPr/>
              <a:tblGrid>
                <a:gridCol w="733124">
                  <a:extLst>
                    <a:ext uri="{9D8B030D-6E8A-4147-A177-3AD203B41FA5}">
                      <a16:colId xmlns:a16="http://schemas.microsoft.com/office/drawing/2014/main" val="3681447460"/>
                    </a:ext>
                  </a:extLst>
                </a:gridCol>
                <a:gridCol w="1186964">
                  <a:extLst>
                    <a:ext uri="{9D8B030D-6E8A-4147-A177-3AD203B41FA5}">
                      <a16:colId xmlns:a16="http://schemas.microsoft.com/office/drawing/2014/main" val="3731948585"/>
                    </a:ext>
                  </a:extLst>
                </a:gridCol>
                <a:gridCol w="2513568">
                  <a:extLst>
                    <a:ext uri="{9D8B030D-6E8A-4147-A177-3AD203B41FA5}">
                      <a16:colId xmlns:a16="http://schemas.microsoft.com/office/drawing/2014/main" val="3395659678"/>
                    </a:ext>
                  </a:extLst>
                </a:gridCol>
                <a:gridCol w="1221874">
                  <a:extLst>
                    <a:ext uri="{9D8B030D-6E8A-4147-A177-3AD203B41FA5}">
                      <a16:colId xmlns:a16="http://schemas.microsoft.com/office/drawing/2014/main" val="616692640"/>
                    </a:ext>
                  </a:extLst>
                </a:gridCol>
                <a:gridCol w="1245148">
                  <a:extLst>
                    <a:ext uri="{9D8B030D-6E8A-4147-A177-3AD203B41FA5}">
                      <a16:colId xmlns:a16="http://schemas.microsoft.com/office/drawing/2014/main" val="1306471829"/>
                    </a:ext>
                  </a:extLst>
                </a:gridCol>
                <a:gridCol w="930953">
                  <a:extLst>
                    <a:ext uri="{9D8B030D-6E8A-4147-A177-3AD203B41FA5}">
                      <a16:colId xmlns:a16="http://schemas.microsoft.com/office/drawing/2014/main" val="2081351025"/>
                    </a:ext>
                  </a:extLst>
                </a:gridCol>
                <a:gridCol w="2699759">
                  <a:extLst>
                    <a:ext uri="{9D8B030D-6E8A-4147-A177-3AD203B41FA5}">
                      <a16:colId xmlns:a16="http://schemas.microsoft.com/office/drawing/2014/main" val="1515042237"/>
                    </a:ext>
                  </a:extLst>
                </a:gridCol>
              </a:tblGrid>
              <a:tr h="37352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s-E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Resultados por Asesor Universidad Latina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82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0199692"/>
                  </a:ext>
                </a:extLst>
              </a:tr>
              <a:tr h="232216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MARCA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SEDE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ASESOR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Meta total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Venta total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Avance final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02089"/>
                  </a:ext>
                </a:extLst>
              </a:tr>
              <a:tr h="2442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SAN PEDRO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MARIA SOLANO VILLALOBOS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₡43 531 261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₡50 244 210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115%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4006733"/>
                  </a:ext>
                </a:extLst>
              </a:tr>
              <a:tr h="2442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SAN PEDRO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MARIA ALVARADO RAMIREZ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₡43 531 261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₡44 292 885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102%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919313"/>
                  </a:ext>
                </a:extLst>
              </a:tr>
              <a:tr h="2442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SAN PEDRO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NATHALIA REYES UMAÑA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₡43 531 261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₡43 039 988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99%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937047"/>
                  </a:ext>
                </a:extLst>
              </a:tr>
              <a:tr h="2442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SAN PEDRO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ANDREY SANABRIA ARRIETA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₡43 531 261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₡39 812 237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91%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151422"/>
                  </a:ext>
                </a:extLst>
              </a:tr>
              <a:tr h="2442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SAN PEDRO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HELLEN NAVARRO PICADO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₡43 531 261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₡38 790 217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89%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68485"/>
                  </a:ext>
                </a:extLst>
              </a:tr>
              <a:tr h="2442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SAN PEDRO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GABRIEL RIVERA CARMONA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₡43 531 261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₡31 041 039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71%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* 1 Periodo y medio cómo asesor. 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984839"/>
                  </a:ext>
                </a:extLst>
              </a:tr>
              <a:tr h="2442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SAN PEDRO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JOHNNY MATARRITA SALAZAR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₡43 531 261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₡30 883 787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71%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* 1er Periodo cómo asesor. 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9991030"/>
                  </a:ext>
                </a:extLst>
              </a:tr>
              <a:tr h="2442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SAN PEDRO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HELBERTH GUTIERREZ CAMPOS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₡43 531 261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₡24 584 772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56%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437368"/>
                  </a:ext>
                </a:extLst>
              </a:tr>
              <a:tr h="2442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SAN PEDRO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JOSE BARQUERO GAITAN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₡20 288 940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₡16 347 159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81%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955390"/>
                  </a:ext>
                </a:extLst>
              </a:tr>
              <a:tr h="2442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SAN PEDRO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FRANCIS RAMIREZ ZAMORA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₡43 531 261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₡2 858 103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7%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9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* Licencia de maternidad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956704"/>
                  </a:ext>
                </a:extLst>
              </a:tr>
              <a:tr h="2442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511" marR="5511" marT="551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511" marR="5511" marT="551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511" marR="5511" marT="551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511" marR="5511" marT="551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511" marR="5511" marT="551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511" marR="5511" marT="551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511" marR="5511" marT="55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59631"/>
                  </a:ext>
                </a:extLst>
              </a:tr>
              <a:tr h="423841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HEREDIA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ADRIANA ALVARADO BALTODANO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₡37 578 091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₡36 144 845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96%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108839"/>
                  </a:ext>
                </a:extLst>
              </a:tr>
              <a:tr h="2442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HEREDIA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GABRIELA VEGA CASTILLO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₡37 578 091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₡34 534 526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92%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139188"/>
                  </a:ext>
                </a:extLst>
              </a:tr>
              <a:tr h="2442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HEREDIA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JOSE ELIZONDO CAMPOS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₡37 578 091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₡33 921 001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90%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359000"/>
                  </a:ext>
                </a:extLst>
              </a:tr>
              <a:tr h="2442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HEREDIA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FIORELLA QUINTO HERNANDEZ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₡37 578 091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₡32 119 541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85%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356078"/>
                  </a:ext>
                </a:extLst>
              </a:tr>
              <a:tr h="2442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HEREDIA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ARIEL  VALVERDE MOLINA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₡37 578 091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₡26 053 012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69%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914419"/>
                  </a:ext>
                </a:extLst>
              </a:tr>
              <a:tr h="2442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HEREDIA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BARBARA LOPEZ CALVO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₡37 578 091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₡24 233 296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64%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177835"/>
                  </a:ext>
                </a:extLst>
              </a:tr>
              <a:tr h="2442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511" marR="5511" marT="551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511" marR="5511" marT="551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511" marR="5511" marT="551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511" marR="5511" marT="551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511" marR="5511" marT="551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511" marR="5511" marT="551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511" marR="5511" marT="55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06665"/>
                  </a:ext>
                </a:extLst>
              </a:tr>
              <a:tr h="2442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GUÁPILES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CAROLINA CAMPOS NG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₡26 564 210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₡14 446 289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54%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827361"/>
                  </a:ext>
                </a:extLst>
              </a:tr>
              <a:tr h="2442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GUÁPILES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KEYNER BARQUERO SALAZAR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₡26 564 210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₡12 698 817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48%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7567251"/>
                  </a:ext>
                </a:extLst>
              </a:tr>
              <a:tr h="2442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GUÁPILES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MARIA SALAS ALFARO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₡26 564 210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₡10 198 340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38%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369186"/>
                  </a:ext>
                </a:extLst>
              </a:tr>
              <a:tr h="2442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GUÁPILES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KENNETH QUIROS BALDELOMAR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₡26 564 210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₡9 950 950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37%</a:t>
                      </a: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511" marR="5511" marT="5511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33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066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D229682-5DA3-43D6-B330-F94BABBB1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629615"/>
              </p:ext>
            </p:extLst>
          </p:nvPr>
        </p:nvGraphicFramePr>
        <p:xfrm>
          <a:off x="1332994" y="424070"/>
          <a:ext cx="10448187" cy="6287497"/>
        </p:xfrm>
        <a:graphic>
          <a:graphicData uri="http://schemas.openxmlformats.org/drawingml/2006/table">
            <a:tbl>
              <a:tblPr/>
              <a:tblGrid>
                <a:gridCol w="727332">
                  <a:extLst>
                    <a:ext uri="{9D8B030D-6E8A-4147-A177-3AD203B41FA5}">
                      <a16:colId xmlns:a16="http://schemas.microsoft.com/office/drawing/2014/main" val="2145001505"/>
                    </a:ext>
                  </a:extLst>
                </a:gridCol>
                <a:gridCol w="1177587">
                  <a:extLst>
                    <a:ext uri="{9D8B030D-6E8A-4147-A177-3AD203B41FA5}">
                      <a16:colId xmlns:a16="http://schemas.microsoft.com/office/drawing/2014/main" val="934216583"/>
                    </a:ext>
                  </a:extLst>
                </a:gridCol>
                <a:gridCol w="2493710">
                  <a:extLst>
                    <a:ext uri="{9D8B030D-6E8A-4147-A177-3AD203B41FA5}">
                      <a16:colId xmlns:a16="http://schemas.microsoft.com/office/drawing/2014/main" val="1454783735"/>
                    </a:ext>
                  </a:extLst>
                </a:gridCol>
                <a:gridCol w="1212220">
                  <a:extLst>
                    <a:ext uri="{9D8B030D-6E8A-4147-A177-3AD203B41FA5}">
                      <a16:colId xmlns:a16="http://schemas.microsoft.com/office/drawing/2014/main" val="2696852602"/>
                    </a:ext>
                  </a:extLst>
                </a:gridCol>
                <a:gridCol w="1235310">
                  <a:extLst>
                    <a:ext uri="{9D8B030D-6E8A-4147-A177-3AD203B41FA5}">
                      <a16:colId xmlns:a16="http://schemas.microsoft.com/office/drawing/2014/main" val="284287928"/>
                    </a:ext>
                  </a:extLst>
                </a:gridCol>
                <a:gridCol w="923598">
                  <a:extLst>
                    <a:ext uri="{9D8B030D-6E8A-4147-A177-3AD203B41FA5}">
                      <a16:colId xmlns:a16="http://schemas.microsoft.com/office/drawing/2014/main" val="1917244920"/>
                    </a:ext>
                  </a:extLst>
                </a:gridCol>
                <a:gridCol w="2678430">
                  <a:extLst>
                    <a:ext uri="{9D8B030D-6E8A-4147-A177-3AD203B41FA5}">
                      <a16:colId xmlns:a16="http://schemas.microsoft.com/office/drawing/2014/main" val="1800009164"/>
                    </a:ext>
                  </a:extLst>
                </a:gridCol>
              </a:tblGrid>
              <a:tr h="365424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s-E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Resultados por Asesor Universidad Latina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82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020159"/>
                  </a:ext>
                </a:extLst>
              </a:tr>
              <a:tr h="267871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MARCA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SEDE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ASESOR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Meta total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Venta total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Avance final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141546"/>
                  </a:ext>
                </a:extLst>
              </a:tr>
              <a:tr h="2546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GRECIA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YORGUI AGUILAR RODRIGUEZ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₡13 106 480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₡8 771 546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67%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048244"/>
                  </a:ext>
                </a:extLst>
              </a:tr>
              <a:tr h="2546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GRECIA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JOHANIA SANCHO ALPIZAR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₡13 106 480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₡8 647 163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66%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7485931"/>
                  </a:ext>
                </a:extLst>
              </a:tr>
              <a:tr h="2546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84611"/>
                  </a:ext>
                </a:extLst>
              </a:tr>
              <a:tr h="2546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SANTA CRUZ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JOSE RIOS ESPINOZA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₡45 279 705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₡24 169 600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53%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04589"/>
                  </a:ext>
                </a:extLst>
              </a:tr>
              <a:tr h="2546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SANTA CRUZ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YIMMY GUTIERREZ ESPINOZA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₡45 279 705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₡19 663 624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43%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5879982"/>
                  </a:ext>
                </a:extLst>
              </a:tr>
              <a:tr h="2546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SANTA CRUZ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KIMBERLY VASQUEZ BARBOZA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₡22 628 728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₡2 690 037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12%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6497"/>
                  </a:ext>
                </a:extLst>
              </a:tr>
              <a:tr h="2546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828396"/>
                  </a:ext>
                </a:extLst>
              </a:tr>
              <a:tr h="2546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CAÑAS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GABRIELA MEZA CORTES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₡11 291 197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₡15 501 564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137%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602927"/>
                  </a:ext>
                </a:extLst>
              </a:tr>
              <a:tr h="2546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086937"/>
                  </a:ext>
                </a:extLst>
              </a:tr>
              <a:tr h="441888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PÉREZ ZELEDÓN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TANNIA ABARCA HERRERA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₡37 272 959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₡15 027 759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40%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167296"/>
                  </a:ext>
                </a:extLst>
              </a:tr>
              <a:tr h="441888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PÉREZ ZELEDÓN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DAYANA ARIAS VARGAS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₡37 272 959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₡12 680 828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34%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05"/>
                  </a:ext>
                </a:extLst>
              </a:tr>
              <a:tr h="441888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PÉREZ ZELEDÓN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JUAN ZUÑIGA BADILLA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₡37 272 959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₡10 783 532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29%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509836"/>
                  </a:ext>
                </a:extLst>
              </a:tr>
              <a:tr h="2546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544930"/>
                  </a:ext>
                </a:extLst>
              </a:tr>
              <a:tr h="262832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CIUDAD NEILY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EVELYN MORA QUIROS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₡12 152 051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₡9 612 936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79%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5200178"/>
                  </a:ext>
                </a:extLst>
              </a:tr>
              <a:tr h="2546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5628" marR="5628" marT="562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984796"/>
                  </a:ext>
                </a:extLst>
              </a:tr>
              <a:tr h="2546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POSGRADOS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MARIA RAMIREZ JARQUIN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₡16 361 611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₡16 232 625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99%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157826"/>
                  </a:ext>
                </a:extLst>
              </a:tr>
              <a:tr h="2546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POSGRADOS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MICHAEL JIMENEZ CERDAS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₡16 361 611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₡9 673 224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59%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* 1er Periodo en Posgrados. 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955430"/>
                  </a:ext>
                </a:extLst>
              </a:tr>
              <a:tr h="2546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POSGRADOS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ANDRES ALARCON ROJAS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₡16 361 611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₡6 988 548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43%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* 1er Periodo en Posgrados. 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616841"/>
                  </a:ext>
                </a:extLst>
              </a:tr>
              <a:tr h="25462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POSGRADOS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TATIANA ZUÑIGA MUÑOZ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₡7 765 332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₡413 140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5%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* 1er Periodo cómo asesor, entra</a:t>
                      </a:r>
                    </a:p>
                  </a:txBody>
                  <a:tcPr marL="5628" marR="5628" marT="5628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894407"/>
                  </a:ext>
                </a:extLst>
              </a:tr>
              <a:tr h="246406">
                <a:tc>
                  <a:txBody>
                    <a:bodyPr/>
                    <a:lstStyle/>
                    <a:p>
                      <a:pPr algn="ctr" fontAlgn="ctr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628" marR="5628" marT="562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628" marR="5628" marT="562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628" marR="5628" marT="562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419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628" marR="5628" marT="562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628" marR="5628" marT="562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419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628" marR="5628" marT="562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419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al final.</a:t>
                      </a:r>
                    </a:p>
                  </a:txBody>
                  <a:tcPr marL="5628" marR="5628" marT="562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603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8654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19B5E855-3DE5-4F99-9B94-48617B0336A4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309036" y="301618"/>
            <a:ext cx="8855241" cy="606068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F5547A7-DB64-4BB3-87C3-D59B8B66A3BF}"/>
              </a:ext>
            </a:extLst>
          </p:cNvPr>
          <p:cNvSpPr txBox="1"/>
          <p:nvPr/>
        </p:nvSpPr>
        <p:spPr>
          <a:xfrm>
            <a:off x="10164277" y="1507419"/>
            <a:ext cx="1886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1600" dirty="0"/>
              <a:t>2 meses </a:t>
            </a:r>
          </a:p>
        </p:txBody>
      </p:sp>
    </p:spTree>
    <p:extLst>
      <p:ext uri="{BB962C8B-B14F-4D97-AF65-F5344CB8AC3E}">
        <p14:creationId xmlns:p14="http://schemas.microsoft.com/office/powerpoint/2010/main" val="2114835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C912EC-C01B-4E50-B49C-C8ED906DF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505478"/>
              </p:ext>
            </p:extLst>
          </p:nvPr>
        </p:nvGraphicFramePr>
        <p:xfrm>
          <a:off x="548640" y="163630"/>
          <a:ext cx="11097927" cy="6603530"/>
        </p:xfrm>
        <a:graphic>
          <a:graphicData uri="http://schemas.openxmlformats.org/drawingml/2006/table">
            <a:tbl>
              <a:tblPr/>
              <a:tblGrid>
                <a:gridCol w="387402">
                  <a:extLst>
                    <a:ext uri="{9D8B030D-6E8A-4147-A177-3AD203B41FA5}">
                      <a16:colId xmlns:a16="http://schemas.microsoft.com/office/drawing/2014/main" val="1575823424"/>
                    </a:ext>
                  </a:extLst>
                </a:gridCol>
                <a:gridCol w="2791572">
                  <a:extLst>
                    <a:ext uri="{9D8B030D-6E8A-4147-A177-3AD203B41FA5}">
                      <a16:colId xmlns:a16="http://schemas.microsoft.com/office/drawing/2014/main" val="1945998492"/>
                    </a:ext>
                  </a:extLst>
                </a:gridCol>
                <a:gridCol w="1333118">
                  <a:extLst>
                    <a:ext uri="{9D8B030D-6E8A-4147-A177-3AD203B41FA5}">
                      <a16:colId xmlns:a16="http://schemas.microsoft.com/office/drawing/2014/main" val="3978185107"/>
                    </a:ext>
                  </a:extLst>
                </a:gridCol>
                <a:gridCol w="1435665">
                  <a:extLst>
                    <a:ext uri="{9D8B030D-6E8A-4147-A177-3AD203B41FA5}">
                      <a16:colId xmlns:a16="http://schemas.microsoft.com/office/drawing/2014/main" val="3694329227"/>
                    </a:ext>
                  </a:extLst>
                </a:gridCol>
                <a:gridCol w="672258">
                  <a:extLst>
                    <a:ext uri="{9D8B030D-6E8A-4147-A177-3AD203B41FA5}">
                      <a16:colId xmlns:a16="http://schemas.microsoft.com/office/drawing/2014/main" val="316016183"/>
                    </a:ext>
                  </a:extLst>
                </a:gridCol>
                <a:gridCol w="1310333">
                  <a:extLst>
                    <a:ext uri="{9D8B030D-6E8A-4147-A177-3AD203B41FA5}">
                      <a16:colId xmlns:a16="http://schemas.microsoft.com/office/drawing/2014/main" val="3692484850"/>
                    </a:ext>
                  </a:extLst>
                </a:gridCol>
                <a:gridCol w="2164893">
                  <a:extLst>
                    <a:ext uri="{9D8B030D-6E8A-4147-A177-3AD203B41FA5}">
                      <a16:colId xmlns:a16="http://schemas.microsoft.com/office/drawing/2014/main" val="1426551217"/>
                    </a:ext>
                  </a:extLst>
                </a:gridCol>
                <a:gridCol w="1002686">
                  <a:extLst>
                    <a:ext uri="{9D8B030D-6E8A-4147-A177-3AD203B41FA5}">
                      <a16:colId xmlns:a16="http://schemas.microsoft.com/office/drawing/2014/main" val="4114048483"/>
                    </a:ext>
                  </a:extLst>
                </a:gridCol>
              </a:tblGrid>
              <a:tr h="101997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2342" marR="2342" marT="234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C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CALL CENTER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2342" marR="2342" marT="2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2342" marR="2342" marT="2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453159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2342" marR="2342" marT="234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ASESOR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META  ETAPAS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REAL ACUMULADO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META ASISTIDAS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REAL ACUMULADO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808421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ALLAN RAFAEL MARIN LEWIS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₡44 253 441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111%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645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174%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254183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ARELLYS RODRIGUEZ MUÑOZ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₡36 187 371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91%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456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123%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490833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ANA ZULAY ROJAS LAZO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₡29 980 377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75%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385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104%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16074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ANDY ZELAYA BUSTAMANTE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₡30 007 264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76%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401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108%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956296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BRENDA CISNEROS MIRANDA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₡33 281 614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84%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358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97%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046670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LEONARDO JIMENEZ RAMIREZ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₡26 984 436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68%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284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77%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801008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Vivian Daniela Navarro Montero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₡29 308 541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74%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336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91%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445708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8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REICHEL MASIS RAMIREZ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₡27 164 238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68%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552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149%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566723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9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JENS HANSEN ESPINOZA JIMENEZ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₡35 822 497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90%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479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129%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509920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10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VERONICA PADILLA VEGA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₡27 661 296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70%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316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85%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690122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11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HELEN VALLEJO CASTILLO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₡30 572 547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77%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429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116%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680714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12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DORIAN EDUARDO VALVERDE CEDEÑO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₡20 337 714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51%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233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63%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48370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13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KIMBERLY MONGE QUIROS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₡32 040 149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81%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415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112%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43429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14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EMILY SOFIA DELGADO UMAÑA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₡22 190 097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56%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409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111%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743592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15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ALLISSON ARGUETA REYES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₡22 492 599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57%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246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66%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391101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16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ARMANDO MONGE ROJAS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₡12 416 202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31%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237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64%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673018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17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ANGIE TATIANA TAMES TENCIO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₡18 927 166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48%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373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101%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134065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18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JEAN POOL ROJAS MARTINEZ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₡19 496 023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49%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271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73%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864737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19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MARIA FERNANDA BRENES SEAS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₡18 487 546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47%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261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71%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859515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20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MARI PAZ CHAVERRI RAMIREZ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₡22 075 493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56%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224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61%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40026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21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ANGIE ABARCA MARTINEZ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₡22 345 626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56%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219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59%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090672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22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ALLISON VARGAS MORA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₡17 240 147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43%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275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74%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430099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23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MICHAEL VILLARREAL SERRANO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₡21 863 100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55%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473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128%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208844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24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THAMARA RODRIGUEZ BUSTOS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₡21 073 717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53%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246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66%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477561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25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MERARI SAMAI SOLANO JIMENEZ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₡13 314 251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34%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146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39%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107224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26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VALERIE QUIRÓS GARCÍA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₡14 382 269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36%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291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79%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50417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27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DEION JEROME DAVIS REID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₡4 368 513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11%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159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43%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817390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28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ARLENNE ARTAVIA CAMACHO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₡4 381 027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11%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79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21%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427784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29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ANGEL GABRIEL CHACON RODRIGUEZ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₡2 190 506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63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17%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827581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30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LUIS VALERIO CAMPOS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₡1 871 502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43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12%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02855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31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Jairo Aguilera Zuñiga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₡1 287 125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38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10%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693003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32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KARLA VANESSA ARROYO QUIROS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₡         39 733 590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₡484 204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73160"/>
                  </a:ext>
                </a:extLst>
              </a:tr>
              <a:tr h="189222"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2342" marR="2342" marT="234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2342" marR="2342" marT="234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 ₡    1 271 474 880 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₡740 039 194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58%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11840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R" sz="11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10389</a:t>
                      </a:r>
                    </a:p>
                  </a:txBody>
                  <a:tcPr marL="2342" marR="2342" marT="23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R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88%</a:t>
                      </a:r>
                    </a:p>
                  </a:txBody>
                  <a:tcPr marL="2342" marR="2342" marT="23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766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81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5A437-280B-03DF-49F1-6B0EBD499E09}"/>
              </a:ext>
            </a:extLst>
          </p:cNvPr>
          <p:cNvSpPr txBox="1">
            <a:spLocks/>
          </p:cNvSpPr>
          <p:nvPr/>
        </p:nvSpPr>
        <p:spPr>
          <a:xfrm>
            <a:off x="827635" y="506115"/>
            <a:ext cx="7610113" cy="6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>
                <a:solidFill>
                  <a:srgbClr val="548235"/>
                </a:solidFill>
                <a:latin typeface="Century Gothic" panose="020B0502020202020204" pitchFamily="34" charset="0"/>
              </a:rPr>
              <a:t>Dinámica Poblacional: Ocupación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7F06E54-AE7C-EB0A-13B7-F0375DC30C67}"/>
              </a:ext>
            </a:extLst>
          </p:cNvPr>
          <p:cNvSpPr/>
          <p:nvPr/>
        </p:nvSpPr>
        <p:spPr>
          <a:xfrm flipH="1">
            <a:off x="670665" y="482811"/>
            <a:ext cx="57685" cy="631925"/>
          </a:xfrm>
          <a:prstGeom prst="rect">
            <a:avLst/>
          </a:prstGeom>
          <a:solidFill>
            <a:srgbClr val="548235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2253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BFBAF50-F194-99E7-C9CE-42AFCF6520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0" r="1289" b="1859"/>
          <a:stretch/>
        </p:blipFill>
        <p:spPr>
          <a:xfrm>
            <a:off x="8537458" y="506115"/>
            <a:ext cx="3175840" cy="631925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59BBAA8-35C8-3DC5-6924-5A587166D6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7496058"/>
              </p:ext>
            </p:extLst>
          </p:nvPr>
        </p:nvGraphicFramePr>
        <p:xfrm>
          <a:off x="954158" y="1546659"/>
          <a:ext cx="9899371" cy="22868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183D2869-8BD8-2276-498D-2919D81A8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487486"/>
              </p:ext>
            </p:extLst>
          </p:nvPr>
        </p:nvGraphicFramePr>
        <p:xfrm>
          <a:off x="954158" y="4036896"/>
          <a:ext cx="9899371" cy="2388870"/>
        </p:xfrm>
        <a:graphic>
          <a:graphicData uri="http://schemas.openxmlformats.org/drawingml/2006/table">
            <a:tbl>
              <a:tblPr/>
              <a:tblGrid>
                <a:gridCol w="5203774">
                  <a:extLst>
                    <a:ext uri="{9D8B030D-6E8A-4147-A177-3AD203B41FA5}">
                      <a16:colId xmlns:a16="http://schemas.microsoft.com/office/drawing/2014/main" val="4165984930"/>
                    </a:ext>
                  </a:extLst>
                </a:gridCol>
                <a:gridCol w="1565199">
                  <a:extLst>
                    <a:ext uri="{9D8B030D-6E8A-4147-A177-3AD203B41FA5}">
                      <a16:colId xmlns:a16="http://schemas.microsoft.com/office/drawing/2014/main" val="3174565923"/>
                    </a:ext>
                  </a:extLst>
                </a:gridCol>
                <a:gridCol w="1565199">
                  <a:extLst>
                    <a:ext uri="{9D8B030D-6E8A-4147-A177-3AD203B41FA5}">
                      <a16:colId xmlns:a16="http://schemas.microsoft.com/office/drawing/2014/main" val="4244721063"/>
                    </a:ext>
                  </a:extLst>
                </a:gridCol>
                <a:gridCol w="1565199">
                  <a:extLst>
                    <a:ext uri="{9D8B030D-6E8A-4147-A177-3AD203B41FA5}">
                      <a16:colId xmlns:a16="http://schemas.microsoft.com/office/drawing/2014/main" val="785555627"/>
                    </a:ext>
                  </a:extLst>
                </a:gridCol>
              </a:tblGrid>
              <a:tr h="158750">
                <a:tc>
                  <a:txBody>
                    <a:bodyPr/>
                    <a:lstStyle/>
                    <a:p>
                      <a:pPr algn="ctr" fontAlgn="b"/>
                      <a:r>
                        <a:rPr lang="es-EC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RAMA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Ocupados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trimestre 1/2022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trimestre 1/2023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10918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Ocupados (PO)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    2.098.103,00 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5,51%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-0,19%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8745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i="0" u="none" strike="noStrike">
                          <a:effectLst/>
                          <a:latin typeface="Century Gothic" panose="020B0502020202020204" pitchFamily="34" charset="0"/>
                        </a:rPr>
                        <a:t>Comercio al por mayor y por menor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      368.305,00 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5,50%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4,20%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74815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Industria manufacturera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      240.845,00 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12,47%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5,54%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1363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i="0" u="none" strike="noStrike">
                          <a:effectLst/>
                          <a:latin typeface="Century Gothic" panose="020B0502020202020204" pitchFamily="34" charset="0"/>
                        </a:rPr>
                        <a:t>Agricultura, ganadería, silvicultura y pesca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      228.860,00 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-15,71%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1,96%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30516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Construcción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      149.100,00 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-5,47%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16,76%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40875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i="0" u="none" strike="noStrike">
                          <a:effectLst/>
                          <a:latin typeface="Century Gothic" panose="020B0502020202020204" pitchFamily="34" charset="0"/>
                        </a:rPr>
                        <a:t>Actividades de alojamiento y servicios de comida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      135.878,00 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19,68%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-1,58%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2807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 dirty="0">
                          <a:effectLst/>
                          <a:latin typeface="Century Gothic" panose="020B0502020202020204" pitchFamily="34" charset="0"/>
                        </a:rPr>
                        <a:t>Enseñanza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      134.755,00 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4,96%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-0,35%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14387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i="0" u="none" strike="noStrike">
                          <a:effectLst/>
                          <a:latin typeface="Century Gothic" panose="020B0502020202020204" pitchFamily="34" charset="0"/>
                        </a:rPr>
                        <a:t>Actividades de los hogares como empleadores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      131.770,00 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20,37%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-5,76%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B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87078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i="0" u="none" strike="noStrike">
                          <a:effectLst/>
                          <a:latin typeface="Century Gothic" panose="020B0502020202020204" pitchFamily="34" charset="0"/>
                        </a:rPr>
                        <a:t>Actividades de servicios administrativos y de apoyo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      119.342,00 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-0,76%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1,03%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54287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Transporte y almacenamiento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      110.957,00 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5,13%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0,38%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2172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Otras actividades de servicios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        91.345,00 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1,76%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-15,21%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29886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i="0" u="none" strike="noStrike">
                          <a:effectLst/>
                          <a:latin typeface="Century Gothic" panose="020B0502020202020204" pitchFamily="34" charset="0"/>
                        </a:rPr>
                        <a:t>Actividades de atención de la salud humana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        80.861,00 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9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18,09%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-11,66%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7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96845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 dirty="0">
                          <a:effectLst/>
                          <a:latin typeface="Century Gothic" panose="020B0502020202020204" pitchFamily="34" charset="0"/>
                        </a:rPr>
                        <a:t>Administración pública y defensa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        75.173,00 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C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9,62%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-11,86%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6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22581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i="0" u="none" strike="noStrike">
                          <a:effectLst/>
                          <a:latin typeface="Century Gothic" panose="020B0502020202020204" pitchFamily="34" charset="0"/>
                        </a:rPr>
                        <a:t>Actividades profesionales, científicas y técnicas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        73.477,00 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>
                          <a:effectLst/>
                          <a:latin typeface="Century Gothic" panose="020B0502020202020204" pitchFamily="34" charset="0"/>
                        </a:rPr>
                        <a:t>41,52%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000" b="0" i="0" u="none" strike="noStrike" dirty="0">
                          <a:effectLst/>
                          <a:latin typeface="Century Gothic" panose="020B0502020202020204" pitchFamily="34" charset="0"/>
                        </a:rPr>
                        <a:t>-4,82%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3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33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2327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1E1CF-4216-6244-305B-4311FFDD0945}"/>
              </a:ext>
            </a:extLst>
          </p:cNvPr>
          <p:cNvSpPr txBox="1">
            <a:spLocks/>
          </p:cNvSpPr>
          <p:nvPr/>
        </p:nvSpPr>
        <p:spPr>
          <a:xfrm>
            <a:off x="827635" y="506115"/>
            <a:ext cx="7610113" cy="6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>
                <a:solidFill>
                  <a:srgbClr val="548235"/>
                </a:solidFill>
                <a:latin typeface="Century Gothic" panose="020B0502020202020204" pitchFamily="34" charset="0"/>
              </a:rPr>
              <a:t>Dinámica Poblacional: Educación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BFFAF3E-835B-CD8F-A758-F201D2550B11}"/>
              </a:ext>
            </a:extLst>
          </p:cNvPr>
          <p:cNvSpPr/>
          <p:nvPr/>
        </p:nvSpPr>
        <p:spPr>
          <a:xfrm flipH="1">
            <a:off x="670665" y="482811"/>
            <a:ext cx="57685" cy="631925"/>
          </a:xfrm>
          <a:prstGeom prst="rect">
            <a:avLst/>
          </a:prstGeom>
          <a:solidFill>
            <a:srgbClr val="548235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2253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7EB8C59-42EE-B4C0-0B39-5A186D4AE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0" r="1289" b="1859"/>
          <a:stretch/>
        </p:blipFill>
        <p:spPr>
          <a:xfrm>
            <a:off x="8537458" y="506115"/>
            <a:ext cx="3175840" cy="631925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67DA131-D318-0771-378E-A49FDC8E3C16}"/>
              </a:ext>
            </a:extLst>
          </p:cNvPr>
          <p:cNvSpPr/>
          <p:nvPr/>
        </p:nvSpPr>
        <p:spPr>
          <a:xfrm>
            <a:off x="508612" y="2068127"/>
            <a:ext cx="3141134" cy="1472137"/>
          </a:xfrm>
          <a:prstGeom prst="roundRect">
            <a:avLst>
              <a:gd name="adj" fmla="val 856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b="1" i="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NiNi</a:t>
            </a:r>
            <a:endParaRPr lang="es-EC" b="1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 algn="ctr"/>
            <a:r>
              <a:rPr lang="es-EC" dirty="0">
                <a:solidFill>
                  <a:srgbClr val="000000"/>
                </a:solidFill>
                <a:latin typeface="Century Gothic" panose="020B0502020202020204" pitchFamily="34" charset="0"/>
              </a:rPr>
              <a:t>Población entre 15 y 24 años que no estudia ni trabaja. </a:t>
            </a:r>
            <a:endParaRPr lang="es-EC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E2D936C-23EA-04BE-506A-9197BF2B65B6}"/>
              </a:ext>
            </a:extLst>
          </p:cNvPr>
          <p:cNvSpPr/>
          <p:nvPr/>
        </p:nvSpPr>
        <p:spPr>
          <a:xfrm>
            <a:off x="3985420" y="2068127"/>
            <a:ext cx="3763434" cy="1472137"/>
          </a:xfrm>
          <a:prstGeom prst="roundRect">
            <a:avLst>
              <a:gd name="adj" fmla="val 11266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Asiste a centro de enseñanza y por ello no busca empleo.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79EE7B0E-3AC8-F57E-F332-65DDF661B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100585"/>
              </p:ext>
            </p:extLst>
          </p:nvPr>
        </p:nvGraphicFramePr>
        <p:xfrm>
          <a:off x="3985421" y="3855019"/>
          <a:ext cx="3763433" cy="1962683"/>
        </p:xfrm>
        <a:graphic>
          <a:graphicData uri="http://schemas.openxmlformats.org/drawingml/2006/table">
            <a:tbl>
              <a:tblPr/>
              <a:tblGrid>
                <a:gridCol w="1176072">
                  <a:extLst>
                    <a:ext uri="{9D8B030D-6E8A-4147-A177-3AD203B41FA5}">
                      <a16:colId xmlns:a16="http://schemas.microsoft.com/office/drawing/2014/main" val="1847650598"/>
                    </a:ext>
                  </a:extLst>
                </a:gridCol>
                <a:gridCol w="2587361">
                  <a:extLst>
                    <a:ext uri="{9D8B030D-6E8A-4147-A177-3AD203B41FA5}">
                      <a16:colId xmlns:a16="http://schemas.microsoft.com/office/drawing/2014/main" val="4228249008"/>
                    </a:ext>
                  </a:extLst>
                </a:gridCol>
              </a:tblGrid>
              <a:tr h="389848"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Trimestre I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No búsqueda por asistencia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99130"/>
                  </a:ext>
                </a:extLst>
              </a:tr>
              <a:tr h="389848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2020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-31%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766978"/>
                  </a:ext>
                </a:extLst>
              </a:tr>
              <a:tr h="389848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-58%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947113"/>
                  </a:ext>
                </a:extLst>
              </a:tr>
              <a:tr h="389848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422084"/>
                  </a:ext>
                </a:extLst>
              </a:tr>
              <a:tr h="403291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2023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-26%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915936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6A2F2BF8-1AA2-E6D5-1EDB-A3BB7925E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424849"/>
              </p:ext>
            </p:extLst>
          </p:nvPr>
        </p:nvGraphicFramePr>
        <p:xfrm>
          <a:off x="8084534" y="3855018"/>
          <a:ext cx="3598855" cy="1962681"/>
        </p:xfrm>
        <a:graphic>
          <a:graphicData uri="http://schemas.openxmlformats.org/drawingml/2006/table">
            <a:tbl>
              <a:tblPr/>
              <a:tblGrid>
                <a:gridCol w="1007466">
                  <a:extLst>
                    <a:ext uri="{9D8B030D-6E8A-4147-A177-3AD203B41FA5}">
                      <a16:colId xmlns:a16="http://schemas.microsoft.com/office/drawing/2014/main" val="2838963631"/>
                    </a:ext>
                  </a:extLst>
                </a:gridCol>
                <a:gridCol w="1561573">
                  <a:extLst>
                    <a:ext uri="{9D8B030D-6E8A-4147-A177-3AD203B41FA5}">
                      <a16:colId xmlns:a16="http://schemas.microsoft.com/office/drawing/2014/main" val="31362139"/>
                    </a:ext>
                  </a:extLst>
                </a:gridCol>
                <a:gridCol w="1029816">
                  <a:extLst>
                    <a:ext uri="{9D8B030D-6E8A-4147-A177-3AD203B41FA5}">
                      <a16:colId xmlns:a16="http://schemas.microsoft.com/office/drawing/2014/main" val="2240570357"/>
                    </a:ext>
                  </a:extLst>
                </a:gridCol>
              </a:tblGrid>
              <a:tr h="404771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Trimestre I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Asistencia Superior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Cambio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572319"/>
                  </a:ext>
                </a:extLst>
              </a:tr>
              <a:tr h="309448">
                <a:tc>
                  <a:txBody>
                    <a:bodyPr/>
                    <a:lstStyle/>
                    <a:p>
                      <a:pPr algn="ctr" fontAlgn="t"/>
                      <a:r>
                        <a:rPr lang="es-EC" sz="825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2019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C" sz="825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  287 892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91332"/>
                  </a:ext>
                </a:extLst>
              </a:tr>
              <a:tr h="309448">
                <a:tc>
                  <a:txBody>
                    <a:bodyPr/>
                    <a:lstStyle/>
                    <a:p>
                      <a:pPr algn="ctr" fontAlgn="t"/>
                      <a:r>
                        <a:rPr lang="es-EC" sz="825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2020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C" sz="825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  285 110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488722"/>
                  </a:ext>
                </a:extLst>
              </a:tr>
              <a:tr h="309448">
                <a:tc>
                  <a:txBody>
                    <a:bodyPr/>
                    <a:lstStyle/>
                    <a:p>
                      <a:pPr algn="ctr" fontAlgn="t"/>
                      <a:r>
                        <a:rPr lang="es-EC" sz="825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C" sz="825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  265 720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514781"/>
                  </a:ext>
                </a:extLst>
              </a:tr>
              <a:tr h="309448">
                <a:tc>
                  <a:txBody>
                    <a:bodyPr/>
                    <a:lstStyle/>
                    <a:p>
                      <a:pPr algn="ctr" fontAlgn="t"/>
                      <a:r>
                        <a:rPr lang="es-EC" sz="825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C" sz="825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  284 083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506542"/>
                  </a:ext>
                </a:extLst>
              </a:tr>
              <a:tr h="320118">
                <a:tc>
                  <a:txBody>
                    <a:bodyPr/>
                    <a:lstStyle/>
                    <a:p>
                      <a:pPr algn="ctr" fontAlgn="t"/>
                      <a:r>
                        <a:rPr lang="es-EC" sz="825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2023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C" sz="825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  274 579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24032"/>
                  </a:ext>
                </a:extLst>
              </a:tr>
            </a:tbl>
          </a:graphicData>
        </a:graphic>
      </p:graphicFrame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5B0C2E31-DA3E-4F14-EFD5-A75E12C5FF09}"/>
              </a:ext>
            </a:extLst>
          </p:cNvPr>
          <p:cNvSpPr/>
          <p:nvPr/>
        </p:nvSpPr>
        <p:spPr>
          <a:xfrm>
            <a:off x="8084533" y="2068128"/>
            <a:ext cx="3598855" cy="1472137"/>
          </a:xfrm>
          <a:prstGeom prst="roundRect">
            <a:avLst>
              <a:gd name="adj" fmla="val 856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000000"/>
                </a:solidFill>
                <a:latin typeface="Century Gothic" panose="020B0502020202020204" pitchFamily="34" charset="0"/>
              </a:rPr>
              <a:t>Asistencia a Educación</a:t>
            </a:r>
            <a:r>
              <a:rPr lang="es-EC" dirty="0">
                <a:solidFill>
                  <a:srgbClr val="000000"/>
                </a:solidFill>
                <a:latin typeface="Century Gothic" panose="020B0502020202020204" pitchFamily="34" charset="0"/>
              </a:rPr>
              <a:t> Superior</a:t>
            </a:r>
            <a:endParaRPr lang="es-MX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5DB81F7D-164C-51E0-195A-EA894980E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140266"/>
              </p:ext>
            </p:extLst>
          </p:nvPr>
        </p:nvGraphicFramePr>
        <p:xfrm>
          <a:off x="637862" y="3855018"/>
          <a:ext cx="2882634" cy="1962679"/>
        </p:xfrm>
        <a:graphic>
          <a:graphicData uri="http://schemas.openxmlformats.org/drawingml/2006/table">
            <a:tbl>
              <a:tblPr/>
              <a:tblGrid>
                <a:gridCol w="1005408">
                  <a:extLst>
                    <a:ext uri="{9D8B030D-6E8A-4147-A177-3AD203B41FA5}">
                      <a16:colId xmlns:a16="http://schemas.microsoft.com/office/drawing/2014/main" val="210384119"/>
                    </a:ext>
                  </a:extLst>
                </a:gridCol>
                <a:gridCol w="1877226">
                  <a:extLst>
                    <a:ext uri="{9D8B030D-6E8A-4147-A177-3AD203B41FA5}">
                      <a16:colId xmlns:a16="http://schemas.microsoft.com/office/drawing/2014/main" val="4011739703"/>
                    </a:ext>
                  </a:extLst>
                </a:gridCol>
              </a:tblGrid>
              <a:tr h="365097"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Trimestre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%</a:t>
                      </a:r>
                      <a:r>
                        <a:rPr lang="es-EC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NiNis</a:t>
                      </a:r>
                      <a:r>
                        <a:rPr lang="es-EC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PEA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089989"/>
                  </a:ext>
                </a:extLst>
              </a:tr>
              <a:tr h="317328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2022-1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14,30%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82004"/>
                  </a:ext>
                </a:extLst>
              </a:tr>
              <a:tr h="317328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2022-2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14,12%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951965"/>
                  </a:ext>
                </a:extLst>
              </a:tr>
              <a:tr h="317328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2022-3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13,90%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295843"/>
                  </a:ext>
                </a:extLst>
              </a:tr>
              <a:tr h="317328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2022-4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15,10%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294763"/>
                  </a:ext>
                </a:extLst>
              </a:tr>
              <a:tr h="328270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2023-1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16,78%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944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734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D0F6DA6-D563-7E35-CAA0-6B4B64188FF2}"/>
              </a:ext>
            </a:extLst>
          </p:cNvPr>
          <p:cNvSpPr/>
          <p:nvPr/>
        </p:nvSpPr>
        <p:spPr>
          <a:xfrm>
            <a:off x="1107725" y="5442565"/>
            <a:ext cx="1511169" cy="1019422"/>
          </a:xfrm>
          <a:prstGeom prst="roundRect">
            <a:avLst>
              <a:gd name="adj" fmla="val 566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A7286618-59AB-D0A9-A112-4389C37204CF}"/>
              </a:ext>
            </a:extLst>
          </p:cNvPr>
          <p:cNvSpPr/>
          <p:nvPr/>
        </p:nvSpPr>
        <p:spPr>
          <a:xfrm>
            <a:off x="2769684" y="5455066"/>
            <a:ext cx="8812715" cy="1019422"/>
          </a:xfrm>
          <a:prstGeom prst="roundRect">
            <a:avLst>
              <a:gd name="adj" fmla="val 5666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5681FF3E-3D0B-7AC8-1F42-A6C61A14B6BB}"/>
              </a:ext>
            </a:extLst>
          </p:cNvPr>
          <p:cNvSpPr/>
          <p:nvPr/>
        </p:nvSpPr>
        <p:spPr>
          <a:xfrm>
            <a:off x="1090051" y="4292884"/>
            <a:ext cx="1511169" cy="1019422"/>
          </a:xfrm>
          <a:prstGeom prst="roundRect">
            <a:avLst>
              <a:gd name="adj" fmla="val 566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73222CE-D324-5E79-9147-5F5D66432626}"/>
              </a:ext>
            </a:extLst>
          </p:cNvPr>
          <p:cNvSpPr/>
          <p:nvPr/>
        </p:nvSpPr>
        <p:spPr>
          <a:xfrm>
            <a:off x="2752010" y="4305385"/>
            <a:ext cx="8812715" cy="1019422"/>
          </a:xfrm>
          <a:prstGeom prst="roundRect">
            <a:avLst>
              <a:gd name="adj" fmla="val 5666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52DB42D0-6465-A4FE-A2CE-61D8E883C623}"/>
              </a:ext>
            </a:extLst>
          </p:cNvPr>
          <p:cNvSpPr/>
          <p:nvPr/>
        </p:nvSpPr>
        <p:spPr>
          <a:xfrm>
            <a:off x="1107725" y="3127515"/>
            <a:ext cx="1511169" cy="1019422"/>
          </a:xfrm>
          <a:prstGeom prst="roundRect">
            <a:avLst>
              <a:gd name="adj" fmla="val 566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2CB647A-9F5D-075A-3F4D-699F60E6777B}"/>
              </a:ext>
            </a:extLst>
          </p:cNvPr>
          <p:cNvSpPr txBox="1"/>
          <p:nvPr/>
        </p:nvSpPr>
        <p:spPr>
          <a:xfrm>
            <a:off x="1118662" y="3388117"/>
            <a:ext cx="1511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latin typeface="Century Gothic" panose="020B0502020202020204" pitchFamily="34" charset="0"/>
              </a:rPr>
              <a:t>VARIACIÓN </a:t>
            </a:r>
            <a:r>
              <a:rPr lang="es-MX" sz="1400" b="1" dirty="0">
                <a:latin typeface="Century Gothic" panose="020B0502020202020204" pitchFamily="34" charset="0"/>
              </a:rPr>
              <a:t>ALUMNOS</a:t>
            </a:r>
            <a:endParaRPr lang="es-EC" sz="1400" b="1" dirty="0">
              <a:latin typeface="Century Gothic" panose="020B0502020202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B9A274E-1328-EC41-3A64-CF426582F3C5}"/>
              </a:ext>
            </a:extLst>
          </p:cNvPr>
          <p:cNvSpPr txBox="1"/>
          <p:nvPr/>
        </p:nvSpPr>
        <p:spPr>
          <a:xfrm>
            <a:off x="1142370" y="4562988"/>
            <a:ext cx="1436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latin typeface="Century Gothic" panose="020B0502020202020204" pitchFamily="34" charset="0"/>
              </a:rPr>
              <a:t>VARIACIÓN </a:t>
            </a:r>
            <a:r>
              <a:rPr lang="es-MX" sz="1400" b="1" dirty="0">
                <a:latin typeface="Century Gothic" panose="020B0502020202020204" pitchFamily="34" charset="0"/>
              </a:rPr>
              <a:t>VENTAS</a:t>
            </a:r>
            <a:endParaRPr lang="es-EC" sz="1400" b="1" dirty="0">
              <a:latin typeface="Century Gothic" panose="020B0502020202020204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F1BBC04-6C73-C8DD-A4F2-05F98B1B95DA}"/>
              </a:ext>
            </a:extLst>
          </p:cNvPr>
          <p:cNvSpPr txBox="1"/>
          <p:nvPr/>
        </p:nvSpPr>
        <p:spPr>
          <a:xfrm>
            <a:off x="1181925" y="5670888"/>
            <a:ext cx="1436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latin typeface="Century Gothic" panose="020B0502020202020204" pitchFamily="34" charset="0"/>
              </a:rPr>
              <a:t>VARIACIÓN </a:t>
            </a:r>
            <a:r>
              <a:rPr lang="es-MX" sz="1400" b="1" dirty="0">
                <a:latin typeface="Century Gothic" panose="020B0502020202020204" pitchFamily="34" charset="0"/>
              </a:rPr>
              <a:t>TICKET MEDIO</a:t>
            </a:r>
            <a:endParaRPr lang="es-EC" sz="1400" b="1" dirty="0">
              <a:latin typeface="Century Gothic" panose="020B0502020202020204" pitchFamily="34" charset="0"/>
            </a:endParaRP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41862689-BB19-282E-464F-493F714E5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3463" y="3231359"/>
            <a:ext cx="872062" cy="872062"/>
          </a:xfrm>
          <a:prstGeom prst="rect">
            <a:avLst/>
          </a:prstGeom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150F8245-F448-4D70-B799-D4FA470EA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8528" y="4392138"/>
            <a:ext cx="905148" cy="905148"/>
          </a:xfrm>
          <a:prstGeom prst="rect">
            <a:avLst/>
          </a:prstGeom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9438D958-26B3-A77D-9A35-98BA49D7A9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5273" y="5565593"/>
            <a:ext cx="858702" cy="858702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97EF0ED0-851A-C8C7-C799-6A1ACF026CC8}"/>
              </a:ext>
            </a:extLst>
          </p:cNvPr>
          <p:cNvSpPr/>
          <p:nvPr/>
        </p:nvSpPr>
        <p:spPr>
          <a:xfrm>
            <a:off x="5794008" y="5823403"/>
            <a:ext cx="5568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600" b="1" noProof="0" dirty="0">
                <a:solidFill>
                  <a:srgbClr val="548235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15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srgbClr val="548235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rPr>
              <a:t>%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548235"/>
              </a:solidFill>
              <a:effectLst/>
              <a:uLnTx/>
              <a:uFillTx/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13C7C96B-E170-4D62-ECE0-DA7AFB646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88369" y="3240876"/>
            <a:ext cx="872062" cy="872062"/>
          </a:xfrm>
          <a:prstGeom prst="rect">
            <a:avLst/>
          </a:prstGeom>
        </p:spPr>
      </p:pic>
      <p:sp>
        <p:nvSpPr>
          <p:cNvPr id="40" name="Rectángulo 39">
            <a:extLst>
              <a:ext uri="{FF2B5EF4-FFF2-40B4-BE49-F238E27FC236}">
                <a16:creationId xmlns:a16="http://schemas.microsoft.com/office/drawing/2014/main" id="{3CAAD2FF-57BC-C67C-FE2E-AB0407D84402}"/>
              </a:ext>
            </a:extLst>
          </p:cNvPr>
          <p:cNvSpPr/>
          <p:nvPr/>
        </p:nvSpPr>
        <p:spPr>
          <a:xfrm>
            <a:off x="9419421" y="3511339"/>
            <a:ext cx="6806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600" b="1" noProof="0" dirty="0">
                <a:solidFill>
                  <a:srgbClr val="548235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-</a:t>
            </a:r>
            <a:r>
              <a:rPr lang="es-MX" sz="1600" b="1" dirty="0">
                <a:solidFill>
                  <a:srgbClr val="548235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24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srgbClr val="548235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rPr>
              <a:t>%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548235"/>
              </a:solidFill>
              <a:effectLst/>
              <a:uLnTx/>
              <a:uFillTx/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6EFBCBD8-4820-D026-7C14-D2C8C62403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88369" y="4414959"/>
            <a:ext cx="869110" cy="869110"/>
          </a:xfrm>
          <a:prstGeom prst="rect">
            <a:avLst/>
          </a:prstGeom>
        </p:spPr>
      </p:pic>
      <p:sp>
        <p:nvSpPr>
          <p:cNvPr id="42" name="Rectángulo 41">
            <a:extLst>
              <a:ext uri="{FF2B5EF4-FFF2-40B4-BE49-F238E27FC236}">
                <a16:creationId xmlns:a16="http://schemas.microsoft.com/office/drawing/2014/main" id="{5759896F-FB2A-4BFD-A280-260691B0A7DB}"/>
              </a:ext>
            </a:extLst>
          </p:cNvPr>
          <p:cNvSpPr/>
          <p:nvPr/>
        </p:nvSpPr>
        <p:spPr>
          <a:xfrm>
            <a:off x="9363181" y="4691869"/>
            <a:ext cx="6806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600" b="1" noProof="0" dirty="0">
                <a:solidFill>
                  <a:srgbClr val="548235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-</a:t>
            </a:r>
            <a:r>
              <a:rPr lang="es-MX" sz="1600" b="1" dirty="0">
                <a:solidFill>
                  <a:srgbClr val="548235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22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srgbClr val="548235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rPr>
              <a:t>%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548235"/>
              </a:solidFill>
              <a:effectLst/>
              <a:uLnTx/>
              <a:uFillTx/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15960E4D-7C9F-FF2C-DC38-CCF3ADF4A0F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8777" y="5550726"/>
            <a:ext cx="869110" cy="869110"/>
          </a:xfrm>
          <a:prstGeom prst="rect">
            <a:avLst/>
          </a:prstGeom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3C6E628E-3D50-4B00-478B-D66274248EED}"/>
              </a:ext>
            </a:extLst>
          </p:cNvPr>
          <p:cNvSpPr/>
          <p:nvPr/>
        </p:nvSpPr>
        <p:spPr>
          <a:xfrm>
            <a:off x="9419421" y="5793201"/>
            <a:ext cx="6806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600" b="1" noProof="0" dirty="0">
                <a:solidFill>
                  <a:srgbClr val="548235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2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srgbClr val="548235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rPr>
              <a:t>%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548235"/>
              </a:solidFill>
              <a:effectLst/>
              <a:uLnTx/>
              <a:uFillTx/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FB909C63-F45B-2759-3AC9-D5622D7CBB0F}"/>
              </a:ext>
            </a:extLst>
          </p:cNvPr>
          <p:cNvSpPr/>
          <p:nvPr/>
        </p:nvSpPr>
        <p:spPr>
          <a:xfrm>
            <a:off x="5794008" y="3498113"/>
            <a:ext cx="590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600" b="1" noProof="0" dirty="0">
                <a:solidFill>
                  <a:srgbClr val="548235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-</a:t>
            </a:r>
            <a:r>
              <a:rPr lang="es-MX" sz="1600" b="1" dirty="0">
                <a:solidFill>
                  <a:srgbClr val="548235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26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srgbClr val="548235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rPr>
              <a:t>%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548235"/>
              </a:solidFill>
              <a:effectLst/>
              <a:uLnTx/>
              <a:uFillTx/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AB405E1D-71B5-D700-6A1F-CE2C1C00CFBF}"/>
              </a:ext>
            </a:extLst>
          </p:cNvPr>
          <p:cNvSpPr/>
          <p:nvPr/>
        </p:nvSpPr>
        <p:spPr>
          <a:xfrm>
            <a:off x="5794008" y="4675435"/>
            <a:ext cx="590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600" b="1" noProof="0" dirty="0">
                <a:solidFill>
                  <a:srgbClr val="548235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-</a:t>
            </a:r>
            <a:r>
              <a:rPr lang="es-MX" sz="1600" b="1" dirty="0">
                <a:solidFill>
                  <a:srgbClr val="548235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15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srgbClr val="548235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rPr>
              <a:t>%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548235"/>
              </a:solidFill>
              <a:effectLst/>
              <a:uLnTx/>
              <a:uFillTx/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7" name="Tabla 46">
            <a:extLst>
              <a:ext uri="{FF2B5EF4-FFF2-40B4-BE49-F238E27FC236}">
                <a16:creationId xmlns:a16="http://schemas.microsoft.com/office/drawing/2014/main" id="{CF6C5EB3-6C6F-F58E-68DB-E25CC5DE3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435159"/>
              </p:ext>
            </p:extLst>
          </p:nvPr>
        </p:nvGraphicFramePr>
        <p:xfrm>
          <a:off x="670008" y="1561932"/>
          <a:ext cx="10912391" cy="128675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112463">
                  <a:extLst>
                    <a:ext uri="{9D8B030D-6E8A-4147-A177-3AD203B41FA5}">
                      <a16:colId xmlns:a16="http://schemas.microsoft.com/office/drawing/2014/main" val="1812827649"/>
                    </a:ext>
                  </a:extLst>
                </a:gridCol>
                <a:gridCol w="4728593">
                  <a:extLst>
                    <a:ext uri="{9D8B030D-6E8A-4147-A177-3AD203B41FA5}">
                      <a16:colId xmlns:a16="http://schemas.microsoft.com/office/drawing/2014/main" val="1261945223"/>
                    </a:ext>
                  </a:extLst>
                </a:gridCol>
                <a:gridCol w="4071335">
                  <a:extLst>
                    <a:ext uri="{9D8B030D-6E8A-4147-A177-3AD203B41FA5}">
                      <a16:colId xmlns:a16="http://schemas.microsoft.com/office/drawing/2014/main" val="2943702612"/>
                    </a:ext>
                  </a:extLst>
                </a:gridCol>
              </a:tblGrid>
              <a:tr h="323467">
                <a:tc>
                  <a:txBody>
                    <a:bodyPr/>
                    <a:lstStyle/>
                    <a:p>
                      <a:pPr algn="l" rtl="0" fontAlgn="ctr"/>
                      <a:r>
                        <a:rPr lang="es-EC" sz="16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C" sz="140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LATINA</a:t>
                      </a:r>
                      <a:endParaRPr lang="es-EC" sz="14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C" sz="140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UAM</a:t>
                      </a:r>
                      <a:endParaRPr lang="es-EC" sz="14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306360"/>
                  </a:ext>
                </a:extLst>
              </a:tr>
              <a:tr h="3060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40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VENTAS</a:t>
                      </a:r>
                      <a:endParaRPr lang="es-EC" sz="14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3D3D3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C" sz="18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 774,001,568.00 </a:t>
                      </a:r>
                      <a:endParaRPr lang="es-EC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C" sz="18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 266,809,451.00 </a:t>
                      </a:r>
                      <a:endParaRPr lang="es-EC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1040865"/>
                  </a:ext>
                </a:extLst>
              </a:tr>
              <a:tr h="3226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40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ALUMNOS</a:t>
                      </a:r>
                      <a:endParaRPr lang="es-EC" sz="14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3D3D3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MX" sz="18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1672</a:t>
                      </a:r>
                      <a:endParaRPr lang="es-EC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MX" sz="18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1150</a:t>
                      </a:r>
                      <a:endParaRPr lang="es-EC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1900879"/>
                  </a:ext>
                </a:extLst>
              </a:tr>
              <a:tr h="3346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400" b="1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TICKET MEDIO</a:t>
                      </a:r>
                      <a:endParaRPr lang="es-EC" sz="14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3D3D3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C" sz="18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₡462,919.59</a:t>
                      </a:r>
                      <a:endParaRPr lang="es-EC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C" sz="1800" b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₡232,008.21 </a:t>
                      </a:r>
                      <a:endParaRPr lang="es-EC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07881357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772B698B-CF3B-1C7B-A061-E6A19594F46F}"/>
              </a:ext>
            </a:extLst>
          </p:cNvPr>
          <p:cNvSpPr txBox="1"/>
          <p:nvPr/>
        </p:nvSpPr>
        <p:spPr>
          <a:xfrm rot="16200000">
            <a:off x="-853874" y="4674043"/>
            <a:ext cx="3321971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050" dirty="0">
                <a:latin typeface="Century Gothic" panose="020B0502020202020204" pitchFamily="34" charset="0"/>
              </a:rPr>
              <a:t>Se muestran variaciones de semana pasada</a:t>
            </a:r>
            <a:endParaRPr lang="es-EC" sz="1050" dirty="0">
              <a:latin typeface="Century Gothic" panose="020B0502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C97120A-8DC0-B76F-3261-95BD14693E05}"/>
              </a:ext>
            </a:extLst>
          </p:cNvPr>
          <p:cNvSpPr txBox="1"/>
          <p:nvPr/>
        </p:nvSpPr>
        <p:spPr>
          <a:xfrm>
            <a:off x="2947757" y="4511641"/>
            <a:ext cx="251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Century Gothic" panose="020B0502020202020204" pitchFamily="34" charset="0"/>
              </a:rPr>
              <a:t>Es decir existe una diferencia de </a:t>
            </a:r>
            <a:r>
              <a:rPr lang="es-EC" sz="1200" b="1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₡162,273,362 </a:t>
            </a:r>
            <a:r>
              <a:rPr lang="es-EC" sz="12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con respecto al año anterior.</a:t>
            </a:r>
            <a:endParaRPr lang="es-EC" sz="1200" dirty="0">
              <a:latin typeface="Century Gothic" panose="020B0502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79100E8-C269-4A7D-C61D-FF506BD8C4C2}"/>
              </a:ext>
            </a:extLst>
          </p:cNvPr>
          <p:cNvSpPr txBox="1"/>
          <p:nvPr/>
        </p:nvSpPr>
        <p:spPr>
          <a:xfrm>
            <a:off x="6721257" y="4511641"/>
            <a:ext cx="243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Century Gothic" panose="020B0502020202020204" pitchFamily="34" charset="0"/>
              </a:rPr>
              <a:t>Es decir existe una diferencia de </a:t>
            </a:r>
            <a:r>
              <a:rPr lang="es-EC" sz="1200" b="1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₡78,496,010 </a:t>
            </a:r>
            <a:r>
              <a:rPr lang="es-EC" sz="12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con respecto al año anterior.</a:t>
            </a:r>
            <a:endParaRPr lang="es-EC" sz="1200" dirty="0">
              <a:latin typeface="Century Gothic" panose="020B0502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394FD-44AA-5C91-66A9-AE26BFF0CDD8}"/>
              </a:ext>
            </a:extLst>
          </p:cNvPr>
          <p:cNvSpPr txBox="1">
            <a:spLocks/>
          </p:cNvSpPr>
          <p:nvPr/>
        </p:nvSpPr>
        <p:spPr>
          <a:xfrm>
            <a:off x="827635" y="506115"/>
            <a:ext cx="7610113" cy="6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>
                <a:solidFill>
                  <a:srgbClr val="548235"/>
                </a:solidFill>
                <a:latin typeface="Century Gothic" panose="020B0502020202020204" pitchFamily="34" charset="0"/>
              </a:rPr>
              <a:t>Resultados Finales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0D62DF9-642B-DE41-A842-48CB1008D24E}"/>
              </a:ext>
            </a:extLst>
          </p:cNvPr>
          <p:cNvSpPr/>
          <p:nvPr/>
        </p:nvSpPr>
        <p:spPr>
          <a:xfrm flipH="1">
            <a:off x="670665" y="482811"/>
            <a:ext cx="57685" cy="631925"/>
          </a:xfrm>
          <a:prstGeom prst="rect">
            <a:avLst/>
          </a:prstGeom>
          <a:solidFill>
            <a:srgbClr val="548235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2253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09A2288-766F-273C-2F32-64F8276E3D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0" r="1289" b="1859"/>
          <a:stretch/>
        </p:blipFill>
        <p:spPr>
          <a:xfrm>
            <a:off x="8537458" y="506115"/>
            <a:ext cx="3175840" cy="631925"/>
          </a:xfrm>
          <a:prstGeom prst="rect">
            <a:avLst/>
          </a:prstGeom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356A790-E34D-38A9-B191-C2A1113A4838}"/>
              </a:ext>
            </a:extLst>
          </p:cNvPr>
          <p:cNvSpPr/>
          <p:nvPr/>
        </p:nvSpPr>
        <p:spPr>
          <a:xfrm>
            <a:off x="2769684" y="3140016"/>
            <a:ext cx="8812715" cy="1019422"/>
          </a:xfrm>
          <a:prstGeom prst="roundRect">
            <a:avLst>
              <a:gd name="adj" fmla="val 5666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203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18" grpId="0" animBg="1"/>
      <p:bldP spid="19" grpId="0" animBg="1"/>
      <p:bldP spid="16" grpId="0" animBg="1"/>
      <p:bldP spid="10" grpId="0"/>
      <p:bldP spid="23" grpId="0"/>
      <p:bldP spid="29" grpId="0"/>
      <p:bldP spid="38" grpId="0"/>
      <p:bldP spid="40" grpId="0"/>
      <p:bldP spid="42" grpId="0"/>
      <p:bldP spid="44" grpId="0"/>
      <p:bldP spid="45" grpId="0"/>
      <p:bldP spid="46" grpId="0"/>
      <p:bldP spid="5" grpId="0" animBg="1"/>
      <p:bldP spid="13" grpId="0"/>
      <p:bldP spid="14" grpId="0"/>
      <p:bldP spid="11" grpId="0"/>
      <p:bldP spid="12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F0DEFA-1381-7FDB-5629-1F5569428DE4}"/>
              </a:ext>
            </a:extLst>
          </p:cNvPr>
          <p:cNvSpPr txBox="1">
            <a:spLocks/>
          </p:cNvSpPr>
          <p:nvPr/>
        </p:nvSpPr>
        <p:spPr>
          <a:xfrm>
            <a:off x="827635" y="506115"/>
            <a:ext cx="7610113" cy="6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>
                <a:solidFill>
                  <a:srgbClr val="548235"/>
                </a:solidFill>
                <a:latin typeface="Century Gothic" panose="020B0502020202020204" pitchFamily="34" charset="0"/>
              </a:rPr>
              <a:t>Pases Automáticos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6242398-9131-E2AB-288B-96AA8B8DB094}"/>
              </a:ext>
            </a:extLst>
          </p:cNvPr>
          <p:cNvSpPr/>
          <p:nvPr/>
        </p:nvSpPr>
        <p:spPr>
          <a:xfrm flipH="1">
            <a:off x="670665" y="482811"/>
            <a:ext cx="57685" cy="631925"/>
          </a:xfrm>
          <a:prstGeom prst="rect">
            <a:avLst/>
          </a:prstGeom>
          <a:solidFill>
            <a:srgbClr val="548235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2253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BA13082-CC8C-12F9-1612-FC9619F8EF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0" r="1289" b="1859"/>
          <a:stretch/>
        </p:blipFill>
        <p:spPr>
          <a:xfrm>
            <a:off x="8537458" y="506115"/>
            <a:ext cx="3175840" cy="631925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D9E2C299-16AE-BD45-2B95-AAA7F29DE178}"/>
              </a:ext>
            </a:extLst>
          </p:cNvPr>
          <p:cNvSpPr txBox="1">
            <a:spLocks/>
          </p:cNvSpPr>
          <p:nvPr/>
        </p:nvSpPr>
        <p:spPr>
          <a:xfrm>
            <a:off x="4991185" y="1825625"/>
            <a:ext cx="6488048" cy="2228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dirty="0">
                <a:latin typeface="Century Gothic" panose="020B0502020202020204" pitchFamily="34" charset="0"/>
              </a:rPr>
              <a:t>Ventas de licenciaturas que previamente fueron gestionadas por admisiones. </a:t>
            </a:r>
          </a:p>
          <a:p>
            <a:r>
              <a:rPr lang="es-MX" sz="1800" dirty="0">
                <a:latin typeface="Century Gothic" panose="020B0502020202020204" pitchFamily="34" charset="0"/>
              </a:rPr>
              <a:t>Por definición y criterio comercial estas fueron entregadas a relacionamiento (óptimo) en 2022-2, pero queda un rezago de las mismas. </a:t>
            </a:r>
          </a:p>
          <a:p>
            <a:r>
              <a:rPr lang="es-MX" sz="1800" dirty="0">
                <a:latin typeface="Century Gothic" panose="020B0502020202020204" pitchFamily="34" charset="0"/>
              </a:rPr>
              <a:t>Los números de ventas de admisiones de semestres pasados no son comparables. 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4BC9A48A-A1A3-67C3-B416-01C717C4953D}"/>
              </a:ext>
            </a:extLst>
          </p:cNvPr>
          <p:cNvCxnSpPr>
            <a:cxnSpLocks/>
          </p:cNvCxnSpPr>
          <p:nvPr/>
        </p:nvCxnSpPr>
        <p:spPr>
          <a:xfrm>
            <a:off x="4524815" y="1825625"/>
            <a:ext cx="0" cy="4315943"/>
          </a:xfrm>
          <a:prstGeom prst="line">
            <a:avLst/>
          </a:prstGeom>
          <a:ln w="38100">
            <a:solidFill>
              <a:srgbClr val="3D3D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áfico 11" descr="Vale con relleno sólido">
            <a:extLst>
              <a:ext uri="{FF2B5EF4-FFF2-40B4-BE49-F238E27FC236}">
                <a16:creationId xmlns:a16="http://schemas.microsoft.com/office/drawing/2014/main" id="{83C6BA79-AD9E-C2BF-EA78-230FEFFE8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27635" y="2307789"/>
            <a:ext cx="3016834" cy="3016834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831DE2DF-A580-7297-CAA2-E604C8BA780B}"/>
              </a:ext>
            </a:extLst>
          </p:cNvPr>
          <p:cNvSpPr/>
          <p:nvPr/>
        </p:nvSpPr>
        <p:spPr>
          <a:xfrm>
            <a:off x="4991185" y="4162192"/>
            <a:ext cx="6488048" cy="1979375"/>
          </a:xfrm>
          <a:prstGeom prst="roundRect">
            <a:avLst>
              <a:gd name="adj" fmla="val 7754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Se crea un algoritmo que toma el </a:t>
            </a:r>
            <a:r>
              <a:rPr lang="es-MX" sz="16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lag</a:t>
            </a:r>
            <a:r>
              <a:rPr lang="es-MX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 del periodo anterior para cada alumno desde la base completa de </a:t>
            </a:r>
            <a:r>
              <a:rPr lang="es-MX" sz="16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enrollment</a:t>
            </a:r>
            <a:r>
              <a:rPr lang="es-MX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  <a:r>
              <a:rPr lang="es-MX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Este </a:t>
            </a:r>
            <a:r>
              <a:rPr lang="es-MX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lag</a:t>
            </a:r>
            <a:r>
              <a:rPr lang="es-MX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-lead mide si la persona estuvo previamente enrolada en bachillerato y posteriormente en licenciatura. Estos son nuestra definición de PA debido a que no existe el seguimiento en admisiones.</a:t>
            </a:r>
          </a:p>
        </p:txBody>
      </p:sp>
    </p:spTree>
    <p:extLst>
      <p:ext uri="{BB962C8B-B14F-4D97-AF65-F5344CB8AC3E}">
        <p14:creationId xmlns:p14="http://schemas.microsoft.com/office/powerpoint/2010/main" val="473820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0" grpId="0" build="p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6815A33-4785-C7B2-83BC-6A7C0CC21EB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70665" y="2300475"/>
            <a:ext cx="5162490" cy="3159548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787A373D-6F88-B1FA-0BA6-EB1166C177E1}"/>
              </a:ext>
            </a:extLst>
          </p:cNvPr>
          <p:cNvGrpSpPr/>
          <p:nvPr/>
        </p:nvGrpSpPr>
        <p:grpSpPr>
          <a:xfrm>
            <a:off x="6502726" y="2534405"/>
            <a:ext cx="5039696" cy="1628306"/>
            <a:chOff x="6284796" y="1800694"/>
            <a:chExt cx="4900535" cy="1628306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378A3291-C690-04FD-87A8-6F3869A1A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6045" r="297"/>
            <a:stretch/>
          </p:blipFill>
          <p:spPr>
            <a:xfrm>
              <a:off x="6284797" y="2551864"/>
              <a:ext cx="4900534" cy="877136"/>
            </a:xfrm>
            <a:prstGeom prst="rect">
              <a:avLst/>
            </a:prstGeom>
            <a:ln w="28575">
              <a:solidFill>
                <a:srgbClr val="548235"/>
              </a:solidFill>
            </a:ln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C749A7A9-BD75-8871-ED78-D4873275D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97" b="66110"/>
            <a:stretch/>
          </p:blipFill>
          <p:spPr>
            <a:xfrm>
              <a:off x="6284796" y="1800694"/>
              <a:ext cx="4900535" cy="550936"/>
            </a:xfrm>
            <a:prstGeom prst="rect">
              <a:avLst/>
            </a:prstGeom>
            <a:ln w="28575">
              <a:solidFill>
                <a:srgbClr val="548235"/>
              </a:solidFill>
            </a:ln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0B6330A0-821E-C881-7DBD-A4234F627225}"/>
              </a:ext>
            </a:extLst>
          </p:cNvPr>
          <p:cNvSpPr txBox="1">
            <a:spLocks/>
          </p:cNvSpPr>
          <p:nvPr/>
        </p:nvSpPr>
        <p:spPr>
          <a:xfrm>
            <a:off x="827635" y="506115"/>
            <a:ext cx="7610113" cy="6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>
                <a:solidFill>
                  <a:srgbClr val="548235"/>
                </a:solidFill>
                <a:latin typeface="Century Gothic" panose="020B0502020202020204" pitchFamily="34" charset="0"/>
              </a:rPr>
              <a:t>Pases Automáticos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1BA7699-4ECA-A2F5-DF47-67C26DA3CB1C}"/>
              </a:ext>
            </a:extLst>
          </p:cNvPr>
          <p:cNvSpPr/>
          <p:nvPr/>
        </p:nvSpPr>
        <p:spPr>
          <a:xfrm flipH="1">
            <a:off x="670665" y="482811"/>
            <a:ext cx="57685" cy="631925"/>
          </a:xfrm>
          <a:prstGeom prst="rect">
            <a:avLst/>
          </a:prstGeom>
          <a:solidFill>
            <a:srgbClr val="548235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2253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261AEF9-7A93-9814-2985-721EF30B16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0" r="1289" b="1859"/>
          <a:stretch/>
        </p:blipFill>
        <p:spPr>
          <a:xfrm>
            <a:off x="8537458" y="506115"/>
            <a:ext cx="3175840" cy="631925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A2BA9EC-D26C-3B4C-4086-8820E7341F09}"/>
              </a:ext>
            </a:extLst>
          </p:cNvPr>
          <p:cNvSpPr/>
          <p:nvPr/>
        </p:nvSpPr>
        <p:spPr>
          <a:xfrm>
            <a:off x="6502726" y="4454892"/>
            <a:ext cx="5039696" cy="789191"/>
          </a:xfrm>
          <a:prstGeom prst="roundRect">
            <a:avLst>
              <a:gd name="adj" fmla="val 7754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latin typeface="Century Gothic" panose="020B0502020202020204" pitchFamily="34" charset="0"/>
              </a:rPr>
              <a:t>Media de 250 millones y </a:t>
            </a:r>
          </a:p>
          <a:p>
            <a:pPr algn="ctr"/>
            <a:r>
              <a:rPr lang="es-MX" sz="1600" b="1" dirty="0">
                <a:latin typeface="Century Gothic" panose="020B0502020202020204" pitchFamily="34" charset="0"/>
              </a:rPr>
              <a:t>600 alumnos por periodo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BD905D7C-25D8-095B-9C28-42C9465A528A}"/>
              </a:ext>
            </a:extLst>
          </p:cNvPr>
          <p:cNvCxnSpPr>
            <a:cxnSpLocks/>
          </p:cNvCxnSpPr>
          <p:nvPr/>
        </p:nvCxnSpPr>
        <p:spPr>
          <a:xfrm>
            <a:off x="6106543" y="2300475"/>
            <a:ext cx="0" cy="3328794"/>
          </a:xfrm>
          <a:prstGeom prst="line">
            <a:avLst/>
          </a:prstGeom>
          <a:ln w="38100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102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96CFBE-8910-3FB9-9936-386639002CC4}"/>
              </a:ext>
            </a:extLst>
          </p:cNvPr>
          <p:cNvSpPr txBox="1">
            <a:spLocks/>
          </p:cNvSpPr>
          <p:nvPr/>
        </p:nvSpPr>
        <p:spPr>
          <a:xfrm>
            <a:off x="827635" y="506115"/>
            <a:ext cx="7610113" cy="6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>
                <a:solidFill>
                  <a:srgbClr val="548235"/>
                </a:solidFill>
                <a:latin typeface="Century Gothic" panose="020B0502020202020204" pitchFamily="34" charset="0"/>
              </a:rPr>
              <a:t>Desertores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27B1018-E6F1-F7F7-FDCA-7D05668E455D}"/>
              </a:ext>
            </a:extLst>
          </p:cNvPr>
          <p:cNvSpPr/>
          <p:nvPr/>
        </p:nvSpPr>
        <p:spPr>
          <a:xfrm flipH="1">
            <a:off x="670665" y="482811"/>
            <a:ext cx="57685" cy="631925"/>
          </a:xfrm>
          <a:prstGeom prst="rect">
            <a:avLst/>
          </a:prstGeom>
          <a:solidFill>
            <a:srgbClr val="548235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2253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75E8170-16C4-67A7-C73F-DBA77269A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0" r="1289" b="1859"/>
          <a:stretch/>
        </p:blipFill>
        <p:spPr>
          <a:xfrm>
            <a:off x="8537458" y="506115"/>
            <a:ext cx="3175840" cy="631925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B243DDF-57FA-9092-FD79-AE68746FA3ED}"/>
              </a:ext>
            </a:extLst>
          </p:cNvPr>
          <p:cNvSpPr txBox="1">
            <a:spLocks/>
          </p:cNvSpPr>
          <p:nvPr/>
        </p:nvSpPr>
        <p:spPr>
          <a:xfrm>
            <a:off x="4991185" y="2293066"/>
            <a:ext cx="6488048" cy="1449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La preocupación </a:t>
            </a:r>
            <a:r>
              <a:rPr lang="es-MX" sz="1800" b="1" dirty="0">
                <a:latin typeface="Century Gothic" panose="020B0502020202020204" pitchFamily="34" charset="0"/>
              </a:rPr>
              <a:t>de la deserción y su dinámica nos lleva a 2 conclusiones: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1800" dirty="0">
                <a:latin typeface="Century Gothic" panose="020B0502020202020204" pitchFamily="34" charset="0"/>
              </a:rPr>
              <a:t>Existencia de Mala Venta (malas ventas iniciales).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1800" dirty="0">
                <a:latin typeface="Century Gothic" panose="020B0502020202020204" pitchFamily="34" charset="0"/>
              </a:rPr>
              <a:t>Periodo de vida de estos alumnos en la universidad.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6D2A5B6-209E-DA28-B1DC-4AB15F1A142A}"/>
              </a:ext>
            </a:extLst>
          </p:cNvPr>
          <p:cNvCxnSpPr>
            <a:cxnSpLocks/>
          </p:cNvCxnSpPr>
          <p:nvPr/>
        </p:nvCxnSpPr>
        <p:spPr>
          <a:xfrm>
            <a:off x="4623289" y="1524175"/>
            <a:ext cx="0" cy="4725055"/>
          </a:xfrm>
          <a:prstGeom prst="line">
            <a:avLst/>
          </a:prstGeom>
          <a:ln w="38100">
            <a:solidFill>
              <a:srgbClr val="3D3D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áfico 11" descr="Sirena con relleno sólido">
            <a:extLst>
              <a:ext uri="{FF2B5EF4-FFF2-40B4-BE49-F238E27FC236}">
                <a16:creationId xmlns:a16="http://schemas.microsoft.com/office/drawing/2014/main" id="{EC4C102D-1254-BADF-3093-B2868339C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99692" y="1675399"/>
            <a:ext cx="2391747" cy="2391747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08A48EF-F2E9-5764-109C-2B86B5B1C623}"/>
              </a:ext>
            </a:extLst>
          </p:cNvPr>
          <p:cNvSpPr/>
          <p:nvPr/>
        </p:nvSpPr>
        <p:spPr>
          <a:xfrm>
            <a:off x="1198409" y="4497611"/>
            <a:ext cx="3078169" cy="1449121"/>
          </a:xfrm>
          <a:prstGeom prst="roundRect">
            <a:avLst>
              <a:gd name="adj" fmla="val 5746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Century Gothic" panose="020B0502020202020204" pitchFamily="34" charset="0"/>
              </a:rPr>
              <a:t>Deserción alumnos </a:t>
            </a:r>
          </a:p>
          <a:p>
            <a:pPr algn="ctr"/>
            <a:r>
              <a:rPr lang="es-MX" sz="2000" dirty="0">
                <a:latin typeface="Century Gothic" panose="020B0502020202020204" pitchFamily="34" charset="0"/>
              </a:rPr>
              <a:t>nuevos 2022-2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610525D-6ED3-F30B-546A-39A04C5FF333}"/>
              </a:ext>
            </a:extLst>
          </p:cNvPr>
          <p:cNvSpPr/>
          <p:nvPr/>
        </p:nvSpPr>
        <p:spPr>
          <a:xfrm>
            <a:off x="5009954" y="4497611"/>
            <a:ext cx="6278604" cy="1449121"/>
          </a:xfrm>
          <a:prstGeom prst="roundRect">
            <a:avLst>
              <a:gd name="adj" fmla="val 566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Latina</a:t>
            </a:r>
            <a:r>
              <a:rPr lang="es-MX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36%</a:t>
            </a:r>
          </a:p>
          <a:p>
            <a:pPr algn="ctr"/>
            <a:r>
              <a:rPr lang="es-MX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UAM</a:t>
            </a:r>
            <a:r>
              <a:rPr lang="es-MX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 </a:t>
            </a:r>
            <a:r>
              <a:rPr lang="es-MX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38%</a:t>
            </a:r>
          </a:p>
        </p:txBody>
      </p:sp>
    </p:spTree>
    <p:extLst>
      <p:ext uri="{BB962C8B-B14F-4D97-AF65-F5344CB8AC3E}">
        <p14:creationId xmlns:p14="http://schemas.microsoft.com/office/powerpoint/2010/main" val="178691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0" grpId="0" build="p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3627</Words>
  <Application>Microsoft Office PowerPoint</Application>
  <PresentationFormat>Panorámica</PresentationFormat>
  <Paragraphs>1238</Paragraphs>
  <Slides>33</Slides>
  <Notes>0</Notes>
  <HiddenSlides>5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1" baseType="lpstr">
      <vt:lpstr>Arial</vt:lpstr>
      <vt:lpstr>Arial Narrow</vt:lpstr>
      <vt:lpstr>Calibri</vt:lpstr>
      <vt:lpstr>Calibri Light</vt:lpstr>
      <vt:lpstr>Century Gothic</vt:lpstr>
      <vt:lpstr>Wingdings</vt:lpstr>
      <vt:lpstr>Tema de Office</vt:lpstr>
      <vt:lpstr>Hoja de cálculo de Microsoft Excel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Anexo: Manhattan</dc:title>
  <dc:creator>Andre Vinicio Zurita Serrano</dc:creator>
  <cp:lastModifiedBy>Andre Vinicio Zurita Serrano</cp:lastModifiedBy>
  <cp:revision>7</cp:revision>
  <dcterms:created xsi:type="dcterms:W3CDTF">2023-05-30T18:57:53Z</dcterms:created>
  <dcterms:modified xsi:type="dcterms:W3CDTF">2023-06-06T20:53:10Z</dcterms:modified>
</cp:coreProperties>
</file>